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charts/chart6.xml" ContentType="application/vnd.openxmlformats-officedocument.drawingml.chart+xml"/>
  <Override PartName="/ppt/diagrams/layout2.xml" ContentType="application/vnd.openxmlformats-officedocument.drawingml.diagramLayou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57" r:id="rId3"/>
    <p:sldId id="258" r:id="rId4"/>
    <p:sldId id="259" r:id="rId5"/>
    <p:sldId id="260" r:id="rId6"/>
    <p:sldId id="271" r:id="rId7"/>
    <p:sldId id="266" r:id="rId8"/>
    <p:sldId id="267" r:id="rId9"/>
    <p:sldId id="261" r:id="rId10"/>
    <p:sldId id="269" r:id="rId11"/>
    <p:sldId id="270" r:id="rId12"/>
    <p:sldId id="262" r:id="rId13"/>
    <p:sldId id="273" r:id="rId14"/>
    <p:sldId id="274" r:id="rId15"/>
    <p:sldId id="272" r:id="rId16"/>
    <p:sldId id="275" r:id="rId17"/>
    <p:sldId id="263" r:id="rId18"/>
    <p:sldId id="264" r:id="rId19"/>
    <p:sldId id="278" r:id="rId20"/>
    <p:sldId id="279" r:id="rId21"/>
    <p:sldId id="280" r:id="rId22"/>
    <p:sldId id="281" r:id="rId23"/>
    <p:sldId id="283" r:id="rId24"/>
    <p:sldId id="284" r:id="rId25"/>
    <p:sldId id="285" r:id="rId26"/>
    <p:sldId id="265" r:id="rId27"/>
    <p:sldId id="268" r:id="rId28"/>
  </p:sldIdLst>
  <p:sldSz cx="9144000" cy="6858000" type="screen4x3"/>
  <p:notesSz cx="6858000" cy="9144000"/>
  <p:defaultTextStyle>
    <a:defPPr>
      <a:defRPr lang="es-VE"/>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5050"/>
    <a:srgbClr val="FF9999"/>
    <a:srgbClr val="CCFFCC"/>
  </p:clrMru>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157" autoAdjust="0"/>
    <p:restoredTop sz="94660"/>
  </p:normalViewPr>
  <p:slideViewPr>
    <p:cSldViewPr>
      <p:cViewPr varScale="1">
        <p:scale>
          <a:sx n="74" d="100"/>
          <a:sy n="74" d="100"/>
        </p:scale>
        <p:origin x="-810" y="-8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MariaM\Videos\Documents\Tesis%20fertilidad\Figuera\HORA%20DE%20HCG%20IAH.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MariaM\Videos\Documents\Tesis%20fertilidad\Figuera\HORA%20DE%20HCG%20IAH.xls" TargetMode="Externa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MariaM\Videos\Documents\Tesis%20fertilidad\Figuera\HORA%20DE%20HCG%20IAH.xls"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MariaM\Videos\Documents\Tesis%20fertilidad\Figuera\HORA%20DE%20HCG%20IAH.xls"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MariaM\Videos\Documents\Tesis%20fertilidad\Figuera\HORA%20DE%20HCG%20IAH.xls"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MariaM\Videos\Documents\Tesis%20fertilidad\Figuera\HORA%20DE%20HCG%20IAH.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s-VE"/>
  <c:chart>
    <c:title>
      <c:tx>
        <c:rich>
          <a:bodyPr/>
          <a:lstStyle/>
          <a:p>
            <a:pPr>
              <a:defRPr/>
            </a:pPr>
            <a:r>
              <a:rPr lang="en-US"/>
              <a:t>Gráfico 1. </a:t>
            </a:r>
            <a:r>
              <a:rPr lang="es-ES"/>
              <a:t>Técnica de Alta Complejidad</a:t>
            </a:r>
            <a:endParaRPr lang="en-US"/>
          </a:p>
        </c:rich>
      </c:tx>
    </c:title>
    <c:view3D>
      <c:rotX val="30"/>
      <c:rotY val="210"/>
      <c:perspective val="30"/>
    </c:view3D>
    <c:plotArea>
      <c:layout>
        <c:manualLayout>
          <c:layoutTarget val="inner"/>
          <c:xMode val="edge"/>
          <c:yMode val="edge"/>
          <c:x val="9.146904496607014E-2"/>
          <c:y val="8.9804559832728947E-2"/>
          <c:w val="0.89817113113382507"/>
          <c:h val="0.73964986273692723"/>
        </c:manualLayout>
      </c:layout>
      <c:pie3DChart>
        <c:varyColors val="1"/>
        <c:ser>
          <c:idx val="0"/>
          <c:order val="0"/>
          <c:dLbls>
            <c:dLbl>
              <c:idx val="0"/>
              <c:layout>
                <c:manualLayout>
                  <c:x val="0.10382937606144628"/>
                  <c:y val="-0.21345636661714343"/>
                </c:manualLayout>
              </c:layout>
              <c:dLblPos val="bestFit"/>
              <c:showCatName val="1"/>
              <c:showPercent val="1"/>
            </c:dLbl>
            <c:dLbl>
              <c:idx val="1"/>
              <c:layout>
                <c:manualLayout>
                  <c:x val="0.13010277625861111"/>
                  <c:y val="0.13051730101171821"/>
                </c:manualLayout>
              </c:layout>
              <c:dLblPos val="bestFit"/>
              <c:showCatName val="1"/>
              <c:showPercent val="1"/>
            </c:dLbl>
            <c:dLbl>
              <c:idx val="2"/>
              <c:layout>
                <c:manualLayout>
                  <c:x val="-0.16580673436613194"/>
                  <c:y val="3.2230253803278826E-2"/>
                </c:manualLayout>
              </c:layout>
              <c:dLblPos val="bestFit"/>
              <c:showCatName val="1"/>
              <c:showPercent val="1"/>
            </c:dLbl>
            <c:dLbl>
              <c:idx val="3"/>
              <c:layout>
                <c:manualLayout>
                  <c:x val="-7.5170177850609143E-2"/>
                  <c:y val="-0.32037235477070852"/>
                </c:manualLayout>
              </c:layout>
              <c:tx>
                <c:rich>
                  <a:bodyPr/>
                  <a:lstStyle/>
                  <a:p>
                    <a:r>
                      <a:rPr lang="en-US" sz="1800" b="1" dirty="0" err="1" smtClean="0">
                        <a:solidFill>
                          <a:schemeClr val="bg1"/>
                        </a:solidFill>
                      </a:rPr>
                      <a:t>O</a:t>
                    </a:r>
                    <a:r>
                      <a:rPr lang="en-US" sz="1800" dirty="0" err="1" smtClean="0"/>
                      <a:t>vodonación</a:t>
                    </a:r>
                    <a:r>
                      <a:rPr lang="en-US" dirty="0"/>
                      <a:t>
21%</a:t>
                    </a:r>
                  </a:p>
                </c:rich>
              </c:tx>
              <c:dLblPos val="bestFit"/>
              <c:showCatName val="1"/>
              <c:showPercent val="1"/>
            </c:dLbl>
            <c:dLbl>
              <c:idx val="4"/>
              <c:layout>
                <c:manualLayout>
                  <c:x val="9.2208800050841713E-2"/>
                  <c:y val="1.6291692241207158E-2"/>
                </c:manualLayout>
              </c:layout>
              <c:dLblPos val="bestFit"/>
              <c:showCatName val="1"/>
              <c:showPercent val="1"/>
            </c:dLbl>
            <c:dLbl>
              <c:idx val="5"/>
              <c:layout>
                <c:manualLayout>
                  <c:x val="-4.542720746193863E-2"/>
                  <c:y val="-6.8220849465082445E-2"/>
                </c:manualLayout>
              </c:layout>
              <c:dLblPos val="bestFit"/>
              <c:showCatName val="1"/>
              <c:showPercent val="1"/>
            </c:dLbl>
            <c:txPr>
              <a:bodyPr/>
              <a:lstStyle/>
              <a:p>
                <a:pPr>
                  <a:defRPr b="1">
                    <a:solidFill>
                      <a:schemeClr val="bg1"/>
                    </a:solidFill>
                  </a:defRPr>
                </a:pPr>
                <a:endParaRPr lang="es-VE"/>
              </a:p>
            </c:txPr>
            <c:dLblPos val="ctr"/>
            <c:showCatName val="1"/>
            <c:showPercent val="1"/>
            <c:showLeaderLines val="1"/>
          </c:dLbls>
          <c:cat>
            <c:strRef>
              <c:f>'Procesamiento Tecnica'!$B$18:$B$21</c:f>
              <c:strCache>
                <c:ptCount val="4"/>
                <c:pt idx="0">
                  <c:v>TEC</c:v>
                </c:pt>
                <c:pt idx="1">
                  <c:v>ICSI</c:v>
                </c:pt>
                <c:pt idx="2">
                  <c:v>FIV</c:v>
                </c:pt>
                <c:pt idx="3">
                  <c:v>Programa especial</c:v>
                </c:pt>
              </c:strCache>
            </c:strRef>
          </c:cat>
          <c:val>
            <c:numRef>
              <c:f>'Procesamiento Tecnica'!$G$18:$G$21</c:f>
              <c:numCache>
                <c:formatCode>###0</c:formatCode>
                <c:ptCount val="4"/>
                <c:pt idx="0">
                  <c:v>15</c:v>
                </c:pt>
                <c:pt idx="1">
                  <c:v>86</c:v>
                </c:pt>
                <c:pt idx="2">
                  <c:v>60</c:v>
                </c:pt>
                <c:pt idx="3">
                  <c:v>43</c:v>
                </c:pt>
              </c:numCache>
            </c:numRef>
          </c:val>
        </c:ser>
        <c:dLbls>
          <c:showCatName val="1"/>
          <c:showPercent val="1"/>
        </c:dLbls>
      </c:pie3DChart>
    </c:plotArea>
    <c:plotVisOnly val="1"/>
    <c:dispBlanksAs val="zero"/>
  </c:chart>
  <c:txPr>
    <a:bodyPr/>
    <a:lstStyle/>
    <a:p>
      <a:pPr>
        <a:defRPr sz="1800"/>
      </a:pPr>
      <a:endParaRPr lang="es-VE"/>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s-VE"/>
  <c:chart>
    <c:title>
      <c:tx>
        <c:rich>
          <a:bodyPr/>
          <a:lstStyle/>
          <a:p>
            <a:pPr>
              <a:defRPr/>
            </a:pPr>
            <a:r>
              <a:rPr lang="en-US"/>
              <a:t>Gráfico 2. </a:t>
            </a:r>
            <a:r>
              <a:rPr lang="es-ES"/>
              <a:t>Técnica de Alta Complejidad según Tratamiento</a:t>
            </a:r>
            <a:endParaRPr lang="en-US"/>
          </a:p>
        </c:rich>
      </c:tx>
    </c:title>
    <c:view3D>
      <c:depthPercent val="100"/>
      <c:rAngAx val="1"/>
    </c:view3D>
    <c:plotArea>
      <c:layout>
        <c:manualLayout>
          <c:layoutTarget val="inner"/>
          <c:xMode val="edge"/>
          <c:yMode val="edge"/>
          <c:x val="2.5853685167998061E-2"/>
          <c:y val="0.14671257290991577"/>
          <c:w val="0.9514550331869156"/>
          <c:h val="0.67819215813350808"/>
        </c:manualLayout>
      </c:layout>
      <c:bar3DChart>
        <c:barDir val="col"/>
        <c:grouping val="stacked"/>
        <c:ser>
          <c:idx val="0"/>
          <c:order val="0"/>
          <c:tx>
            <c:strRef>
              <c:f>'Procesamiento Tecnica'!$B$18</c:f>
              <c:strCache>
                <c:ptCount val="1"/>
                <c:pt idx="0">
                  <c:v>TEC</c:v>
                </c:pt>
              </c:strCache>
            </c:strRef>
          </c:tx>
          <c:dLbls>
            <c:dLbl>
              <c:idx val="2"/>
              <c:delete val="1"/>
            </c:dLbl>
            <c:showVal val="1"/>
          </c:dLbls>
          <c:cat>
            <c:strRef>
              <c:f>'Procesamiento Tecnica'!$C$17:$F$17</c:f>
              <c:strCache>
                <c:ptCount val="4"/>
                <c:pt idx="0">
                  <c:v>Diazepam 5 MG</c:v>
                </c:pt>
                <c:pt idx="1">
                  <c:v>Acupuntura</c:v>
                </c:pt>
                <c:pt idx="2">
                  <c:v>Anestesia</c:v>
                </c:pt>
                <c:pt idx="3">
                  <c:v>Control</c:v>
                </c:pt>
              </c:strCache>
            </c:strRef>
          </c:cat>
          <c:val>
            <c:numRef>
              <c:f>'Procesamiento Tecnica'!$I$18:$L$18</c:f>
              <c:numCache>
                <c:formatCode>0%</c:formatCode>
                <c:ptCount val="4"/>
                <c:pt idx="0">
                  <c:v>0.33333333333333331</c:v>
                </c:pt>
                <c:pt idx="1">
                  <c:v>0.4</c:v>
                </c:pt>
                <c:pt idx="2">
                  <c:v>0</c:v>
                </c:pt>
                <c:pt idx="3">
                  <c:v>0.26666666666666705</c:v>
                </c:pt>
              </c:numCache>
            </c:numRef>
          </c:val>
        </c:ser>
        <c:ser>
          <c:idx val="1"/>
          <c:order val="1"/>
          <c:tx>
            <c:strRef>
              <c:f>'Procesamiento Tecnica'!$B$19</c:f>
              <c:strCache>
                <c:ptCount val="1"/>
                <c:pt idx="0">
                  <c:v>ICSI</c:v>
                </c:pt>
              </c:strCache>
            </c:strRef>
          </c:tx>
          <c:dLbls>
            <c:dLbl>
              <c:idx val="2"/>
              <c:layout>
                <c:manualLayout>
                  <c:x val="4.7197648888142501E-3"/>
                  <c:y val="-7.9601990049751464E-3"/>
                </c:manualLayout>
              </c:layout>
              <c:showVal val="1"/>
            </c:dLbl>
            <c:showVal val="1"/>
          </c:dLbls>
          <c:cat>
            <c:strRef>
              <c:f>'Procesamiento Tecnica'!$C$17:$F$17</c:f>
              <c:strCache>
                <c:ptCount val="4"/>
                <c:pt idx="0">
                  <c:v>Diazepam 5 MG</c:v>
                </c:pt>
                <c:pt idx="1">
                  <c:v>Acupuntura</c:v>
                </c:pt>
                <c:pt idx="2">
                  <c:v>Anestesia</c:v>
                </c:pt>
                <c:pt idx="3">
                  <c:v>Control</c:v>
                </c:pt>
              </c:strCache>
            </c:strRef>
          </c:cat>
          <c:val>
            <c:numRef>
              <c:f>'Procesamiento Tecnica'!$I$19:$L$19</c:f>
              <c:numCache>
                <c:formatCode>0%</c:formatCode>
                <c:ptCount val="4"/>
                <c:pt idx="0">
                  <c:v>0.16279069767441864</c:v>
                </c:pt>
                <c:pt idx="1">
                  <c:v>0.36046511627907024</c:v>
                </c:pt>
                <c:pt idx="2">
                  <c:v>5.8139534883720985E-2</c:v>
                </c:pt>
                <c:pt idx="3">
                  <c:v>0.41860465116279111</c:v>
                </c:pt>
              </c:numCache>
            </c:numRef>
          </c:val>
        </c:ser>
        <c:ser>
          <c:idx val="2"/>
          <c:order val="2"/>
          <c:tx>
            <c:strRef>
              <c:f>'Procesamiento Tecnica'!$B$20</c:f>
              <c:strCache>
                <c:ptCount val="1"/>
                <c:pt idx="0">
                  <c:v>FIV</c:v>
                </c:pt>
              </c:strCache>
            </c:strRef>
          </c:tx>
          <c:dLbls>
            <c:showVal val="1"/>
          </c:dLbls>
          <c:cat>
            <c:strRef>
              <c:f>'Procesamiento Tecnica'!$C$17:$F$17</c:f>
              <c:strCache>
                <c:ptCount val="4"/>
                <c:pt idx="0">
                  <c:v>Diazepam 5 MG</c:v>
                </c:pt>
                <c:pt idx="1">
                  <c:v>Acupuntura</c:v>
                </c:pt>
                <c:pt idx="2">
                  <c:v>Anestesia</c:v>
                </c:pt>
                <c:pt idx="3">
                  <c:v>Control</c:v>
                </c:pt>
              </c:strCache>
            </c:strRef>
          </c:cat>
          <c:val>
            <c:numRef>
              <c:f>'Procesamiento Tecnica'!$I$20:$L$20</c:f>
              <c:numCache>
                <c:formatCode>0%</c:formatCode>
                <c:ptCount val="4"/>
                <c:pt idx="0">
                  <c:v>0.23333333333333353</c:v>
                </c:pt>
                <c:pt idx="1">
                  <c:v>0.30000000000000032</c:v>
                </c:pt>
                <c:pt idx="2">
                  <c:v>8.3333333333333343E-2</c:v>
                </c:pt>
                <c:pt idx="3">
                  <c:v>0.38333333333333336</c:v>
                </c:pt>
              </c:numCache>
            </c:numRef>
          </c:val>
        </c:ser>
        <c:ser>
          <c:idx val="3"/>
          <c:order val="3"/>
          <c:tx>
            <c:strRef>
              <c:f>'Procesamiento Tecnica'!$B$21</c:f>
              <c:strCache>
                <c:ptCount val="1"/>
                <c:pt idx="0">
                  <c:v>Programa especial</c:v>
                </c:pt>
              </c:strCache>
            </c:strRef>
          </c:tx>
          <c:dLbls>
            <c:showVal val="1"/>
          </c:dLbls>
          <c:cat>
            <c:strRef>
              <c:f>'Procesamiento Tecnica'!$C$17:$F$17</c:f>
              <c:strCache>
                <c:ptCount val="4"/>
                <c:pt idx="0">
                  <c:v>Diazepam 5 MG</c:v>
                </c:pt>
                <c:pt idx="1">
                  <c:v>Acupuntura</c:v>
                </c:pt>
                <c:pt idx="2">
                  <c:v>Anestesia</c:v>
                </c:pt>
                <c:pt idx="3">
                  <c:v>Control</c:v>
                </c:pt>
              </c:strCache>
            </c:strRef>
          </c:cat>
          <c:val>
            <c:numRef>
              <c:f>'Procesamiento Tecnica'!$I$21:$L$21</c:f>
              <c:numCache>
                <c:formatCode>0%</c:formatCode>
                <c:ptCount val="4"/>
                <c:pt idx="0">
                  <c:v>0.34883720930232581</c:v>
                </c:pt>
                <c:pt idx="1">
                  <c:v>0.27906976744186096</c:v>
                </c:pt>
                <c:pt idx="2">
                  <c:v>0.11627906976744186</c:v>
                </c:pt>
                <c:pt idx="3">
                  <c:v>0.2558139534883721</c:v>
                </c:pt>
              </c:numCache>
            </c:numRef>
          </c:val>
        </c:ser>
        <c:gapWidth val="75"/>
        <c:gapDepth val="75"/>
        <c:shape val="box"/>
        <c:axId val="48171264"/>
        <c:axId val="48173440"/>
        <c:axId val="0"/>
      </c:bar3DChart>
      <c:catAx>
        <c:axId val="48171264"/>
        <c:scaling>
          <c:orientation val="minMax"/>
        </c:scaling>
        <c:axPos val="b"/>
        <c:title>
          <c:tx>
            <c:rich>
              <a:bodyPr/>
              <a:lstStyle/>
              <a:p>
                <a:pPr>
                  <a:defRPr/>
                </a:pPr>
                <a:r>
                  <a:rPr lang="es-ES"/>
                  <a:t>Tratamiento</a:t>
                </a:r>
              </a:p>
            </c:rich>
          </c:tx>
        </c:title>
        <c:numFmt formatCode="General" sourceLinked="1"/>
        <c:majorTickMark val="none"/>
        <c:tickLblPos val="nextTo"/>
        <c:crossAx val="48173440"/>
        <c:crosses val="autoZero"/>
        <c:auto val="1"/>
        <c:lblAlgn val="ctr"/>
        <c:lblOffset val="100"/>
      </c:catAx>
      <c:valAx>
        <c:axId val="48173440"/>
        <c:scaling>
          <c:orientation val="minMax"/>
        </c:scaling>
        <c:delete val="1"/>
        <c:axPos val="l"/>
        <c:numFmt formatCode="0%" sourceLinked="1"/>
        <c:tickLblPos val="none"/>
        <c:crossAx val="48171264"/>
        <c:crosses val="autoZero"/>
        <c:crossBetween val="between"/>
      </c:valAx>
    </c:plotArea>
    <c:legend>
      <c:legendPos val="r"/>
      <c:layout>
        <c:manualLayout>
          <c:xMode val="edge"/>
          <c:yMode val="edge"/>
          <c:x val="0.18994648823860946"/>
          <c:y val="8.7061244329228779E-2"/>
          <c:w val="0.65493140075340406"/>
          <c:h val="0.10836422553467291"/>
        </c:manualLayout>
      </c:layout>
    </c:legend>
    <c:plotVisOnly val="1"/>
    <c:dispBlanksAs val="gap"/>
  </c:chart>
  <c:txPr>
    <a:bodyPr/>
    <a:lstStyle/>
    <a:p>
      <a:pPr>
        <a:defRPr sz="1800"/>
      </a:pPr>
      <a:endParaRPr lang="es-VE"/>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s-VE"/>
  <c:chart>
    <c:title>
      <c:tx>
        <c:rich>
          <a:bodyPr/>
          <a:lstStyle/>
          <a:p>
            <a:pPr>
              <a:defRPr/>
            </a:pPr>
            <a:r>
              <a:rPr lang="en-US"/>
              <a:t>Gráfico 3. </a:t>
            </a:r>
            <a:r>
              <a:rPr lang="es-ES"/>
              <a:t>Tipo de Transferencia según Tratamiento</a:t>
            </a:r>
            <a:endParaRPr lang="en-US"/>
          </a:p>
        </c:rich>
      </c:tx>
    </c:title>
    <c:view3D>
      <c:depthPercent val="100"/>
      <c:rAngAx val="1"/>
    </c:view3D>
    <c:plotArea>
      <c:layout>
        <c:manualLayout>
          <c:layoutTarget val="inner"/>
          <c:xMode val="edge"/>
          <c:yMode val="edge"/>
          <c:x val="2.5853685167998061E-2"/>
          <c:y val="0.14194695266693103"/>
          <c:w val="0.92889181704030122"/>
          <c:h val="0.68375623399869223"/>
        </c:manualLayout>
      </c:layout>
      <c:bar3DChart>
        <c:barDir val="col"/>
        <c:grouping val="stacked"/>
        <c:ser>
          <c:idx val="0"/>
          <c:order val="0"/>
          <c:tx>
            <c:strRef>
              <c:f>'Procesamiento Tecnica'!$B$40</c:f>
              <c:strCache>
                <c:ptCount val="1"/>
                <c:pt idx="0">
                  <c:v>Excelente</c:v>
                </c:pt>
              </c:strCache>
            </c:strRef>
          </c:tx>
          <c:dLbls>
            <c:showVal val="1"/>
          </c:dLbls>
          <c:cat>
            <c:strRef>
              <c:f>'Procesamiento Tecnica'!$C$39:$F$39</c:f>
              <c:strCache>
                <c:ptCount val="4"/>
                <c:pt idx="0">
                  <c:v>Diazepam 5 MG</c:v>
                </c:pt>
                <c:pt idx="1">
                  <c:v>Acupuntura</c:v>
                </c:pt>
                <c:pt idx="2">
                  <c:v>Anestesia</c:v>
                </c:pt>
                <c:pt idx="3">
                  <c:v>Control</c:v>
                </c:pt>
              </c:strCache>
            </c:strRef>
          </c:cat>
          <c:val>
            <c:numRef>
              <c:f>'Procesamiento Tecnica'!$I$40:$L$40</c:f>
              <c:numCache>
                <c:formatCode>0%</c:formatCode>
                <c:ptCount val="4"/>
                <c:pt idx="0">
                  <c:v>0.28333333333333333</c:v>
                </c:pt>
                <c:pt idx="1">
                  <c:v>0.26666666666666705</c:v>
                </c:pt>
                <c:pt idx="2">
                  <c:v>0.11666666666666672</c:v>
                </c:pt>
                <c:pt idx="3">
                  <c:v>0.33333333333333331</c:v>
                </c:pt>
              </c:numCache>
            </c:numRef>
          </c:val>
        </c:ser>
        <c:ser>
          <c:idx val="1"/>
          <c:order val="1"/>
          <c:tx>
            <c:strRef>
              <c:f>'Procesamiento Tecnica'!$B$41</c:f>
              <c:strCache>
                <c:ptCount val="1"/>
                <c:pt idx="0">
                  <c:v>Buena</c:v>
                </c:pt>
              </c:strCache>
            </c:strRef>
          </c:tx>
          <c:dLbls>
            <c:dLbl>
              <c:idx val="2"/>
              <c:layout>
                <c:manualLayout>
                  <c:x val="4.7197648888142475E-3"/>
                  <c:y val="-7.960199004975143E-3"/>
                </c:manualLayout>
              </c:layout>
              <c:showVal val="1"/>
            </c:dLbl>
            <c:showVal val="1"/>
          </c:dLbls>
          <c:cat>
            <c:strRef>
              <c:f>'Procesamiento Tecnica'!$C$39:$F$39</c:f>
              <c:strCache>
                <c:ptCount val="4"/>
                <c:pt idx="0">
                  <c:v>Diazepam 5 MG</c:v>
                </c:pt>
                <c:pt idx="1">
                  <c:v>Acupuntura</c:v>
                </c:pt>
                <c:pt idx="2">
                  <c:v>Anestesia</c:v>
                </c:pt>
                <c:pt idx="3">
                  <c:v>Control</c:v>
                </c:pt>
              </c:strCache>
            </c:strRef>
          </c:cat>
          <c:val>
            <c:numRef>
              <c:f>'Procesamiento Tecnica'!$I$41:$L$41</c:f>
              <c:numCache>
                <c:formatCode>0%</c:formatCode>
                <c:ptCount val="4"/>
                <c:pt idx="0">
                  <c:v>0.24137931034482771</c:v>
                </c:pt>
                <c:pt idx="1">
                  <c:v>0.37931034482758663</c:v>
                </c:pt>
                <c:pt idx="2">
                  <c:v>3.4482758620689655E-2</c:v>
                </c:pt>
                <c:pt idx="3">
                  <c:v>0.34482758620689707</c:v>
                </c:pt>
              </c:numCache>
            </c:numRef>
          </c:val>
        </c:ser>
        <c:ser>
          <c:idx val="2"/>
          <c:order val="2"/>
          <c:tx>
            <c:strRef>
              <c:f>'Procesamiento Tecnica'!$B$42</c:f>
              <c:strCache>
                <c:ptCount val="1"/>
                <c:pt idx="0">
                  <c:v>Mala</c:v>
                </c:pt>
              </c:strCache>
            </c:strRef>
          </c:tx>
          <c:dLbls>
            <c:dLbl>
              <c:idx val="0"/>
              <c:delete val="1"/>
            </c:dLbl>
            <c:dLbl>
              <c:idx val="2"/>
              <c:delete val="1"/>
            </c:dLbl>
            <c:showVal val="1"/>
          </c:dLbls>
          <c:cat>
            <c:strRef>
              <c:f>'Procesamiento Tecnica'!$C$39:$F$39</c:f>
              <c:strCache>
                <c:ptCount val="4"/>
                <c:pt idx="0">
                  <c:v>Diazepam 5 MG</c:v>
                </c:pt>
                <c:pt idx="1">
                  <c:v>Acupuntura</c:v>
                </c:pt>
                <c:pt idx="2">
                  <c:v>Anestesia</c:v>
                </c:pt>
                <c:pt idx="3">
                  <c:v>Control</c:v>
                </c:pt>
              </c:strCache>
            </c:strRef>
          </c:cat>
          <c:val>
            <c:numRef>
              <c:f>'Procesamiento Tecnica'!$I$42:$L$42</c:f>
              <c:numCache>
                <c:formatCode>0%</c:formatCode>
                <c:ptCount val="4"/>
                <c:pt idx="0">
                  <c:v>0</c:v>
                </c:pt>
                <c:pt idx="1">
                  <c:v>0.66666666666666663</c:v>
                </c:pt>
                <c:pt idx="2">
                  <c:v>0</c:v>
                </c:pt>
                <c:pt idx="3">
                  <c:v>0.33333333333333331</c:v>
                </c:pt>
              </c:numCache>
            </c:numRef>
          </c:val>
        </c:ser>
        <c:ser>
          <c:idx val="3"/>
          <c:order val="3"/>
          <c:tx>
            <c:strRef>
              <c:f>'Procesamiento Tecnica'!$B$43</c:f>
              <c:strCache>
                <c:ptCount val="1"/>
                <c:pt idx="0">
                  <c:v>Dificil</c:v>
                </c:pt>
              </c:strCache>
            </c:strRef>
          </c:tx>
          <c:dLbls>
            <c:dLbl>
              <c:idx val="2"/>
              <c:layout>
                <c:manualLayout>
                  <c:x val="4.7197648888142475E-3"/>
                  <c:y val="-1.1940298507462713E-2"/>
                </c:manualLayout>
              </c:layout>
              <c:showVal val="1"/>
            </c:dLbl>
            <c:showVal val="1"/>
          </c:dLbls>
          <c:cat>
            <c:strRef>
              <c:f>'Procesamiento Tecnica'!$C$39:$F$39</c:f>
              <c:strCache>
                <c:ptCount val="4"/>
                <c:pt idx="0">
                  <c:v>Diazepam 5 MG</c:v>
                </c:pt>
                <c:pt idx="1">
                  <c:v>Acupuntura</c:v>
                </c:pt>
                <c:pt idx="2">
                  <c:v>Anestesia</c:v>
                </c:pt>
                <c:pt idx="3">
                  <c:v>Control</c:v>
                </c:pt>
              </c:strCache>
            </c:strRef>
          </c:cat>
          <c:val>
            <c:numRef>
              <c:f>'Procesamiento Tecnica'!$I$43:$L$43</c:f>
              <c:numCache>
                <c:formatCode>0%</c:formatCode>
                <c:ptCount val="4"/>
                <c:pt idx="0">
                  <c:v>0.12000000000000002</c:v>
                </c:pt>
                <c:pt idx="1">
                  <c:v>0.2</c:v>
                </c:pt>
                <c:pt idx="2">
                  <c:v>0.16</c:v>
                </c:pt>
                <c:pt idx="3">
                  <c:v>0.52</c:v>
                </c:pt>
              </c:numCache>
            </c:numRef>
          </c:val>
        </c:ser>
        <c:gapWidth val="75"/>
        <c:gapDepth val="75"/>
        <c:shape val="box"/>
        <c:axId val="48160128"/>
        <c:axId val="48211456"/>
        <c:axId val="0"/>
      </c:bar3DChart>
      <c:catAx>
        <c:axId val="48160128"/>
        <c:scaling>
          <c:orientation val="minMax"/>
        </c:scaling>
        <c:delete val="1"/>
        <c:axPos val="b"/>
        <c:title>
          <c:tx>
            <c:rich>
              <a:bodyPr/>
              <a:lstStyle/>
              <a:p>
                <a:pPr>
                  <a:defRPr/>
                </a:pPr>
                <a:r>
                  <a:rPr lang="es-ES"/>
                  <a:t>Tratamiento</a:t>
                </a:r>
              </a:p>
            </c:rich>
          </c:tx>
        </c:title>
        <c:numFmt formatCode="General" sourceLinked="1"/>
        <c:majorTickMark val="none"/>
        <c:tickLblPos val="none"/>
        <c:crossAx val="48211456"/>
        <c:crosses val="autoZero"/>
        <c:auto val="1"/>
        <c:lblAlgn val="ctr"/>
        <c:lblOffset val="100"/>
      </c:catAx>
      <c:valAx>
        <c:axId val="48211456"/>
        <c:scaling>
          <c:orientation val="minMax"/>
        </c:scaling>
        <c:delete val="1"/>
        <c:axPos val="l"/>
        <c:numFmt formatCode="0%" sourceLinked="1"/>
        <c:tickLblPos val="none"/>
        <c:crossAx val="48160128"/>
        <c:crosses val="autoZero"/>
        <c:crossBetween val="between"/>
      </c:valAx>
    </c:plotArea>
    <c:legend>
      <c:legendPos val="r"/>
      <c:layout>
        <c:manualLayout>
          <c:xMode val="edge"/>
          <c:yMode val="edge"/>
          <c:x val="9.9223556649088523E-2"/>
          <c:y val="9.7137642626761334E-2"/>
          <c:w val="0.83731739793855253"/>
          <c:h val="0.10377347839789014"/>
        </c:manualLayout>
      </c:layout>
    </c:legend>
    <c:plotVisOnly val="1"/>
    <c:dispBlanksAs val="gap"/>
  </c:chart>
  <c:txPr>
    <a:bodyPr/>
    <a:lstStyle/>
    <a:p>
      <a:pPr>
        <a:defRPr sz="1800"/>
      </a:pPr>
      <a:endParaRPr lang="es-VE"/>
    </a:p>
  </c:txPr>
  <c:externalData r:id="rId1"/>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s-VE"/>
  <c:chart>
    <c:title>
      <c:tx>
        <c:rich>
          <a:bodyPr/>
          <a:lstStyle/>
          <a:p>
            <a:pPr>
              <a:defRPr/>
            </a:pPr>
            <a:r>
              <a:rPr lang="en-US"/>
              <a:t>Gráfico 4. </a:t>
            </a:r>
            <a:r>
              <a:rPr lang="es-ES"/>
              <a:t>Tipo catéter utilizado en la Transferencia según Tratamiento </a:t>
            </a:r>
            <a:endParaRPr lang="en-US"/>
          </a:p>
        </c:rich>
      </c:tx>
    </c:title>
    <c:view3D>
      <c:depthPercent val="100"/>
      <c:rAngAx val="1"/>
    </c:view3D>
    <c:plotArea>
      <c:layout>
        <c:manualLayout>
          <c:layoutTarget val="inner"/>
          <c:xMode val="edge"/>
          <c:yMode val="edge"/>
          <c:x val="3.9772198698883592E-2"/>
          <c:y val="0.17636172362404767"/>
          <c:w val="0.92471467269912344"/>
          <c:h val="0.70559471593700718"/>
        </c:manualLayout>
      </c:layout>
      <c:bar3DChart>
        <c:barDir val="col"/>
        <c:grouping val="stacked"/>
        <c:ser>
          <c:idx val="2"/>
          <c:order val="0"/>
          <c:tx>
            <c:strRef>
              <c:f>'Procesamiento Tecnica'!$B$129</c:f>
              <c:strCache>
                <c:ptCount val="1"/>
                <c:pt idx="0">
                  <c:v>Cook Suave</c:v>
                </c:pt>
              </c:strCache>
            </c:strRef>
          </c:tx>
          <c:dLbls>
            <c:showVal val="1"/>
          </c:dLbls>
          <c:cat>
            <c:strRef>
              <c:f>'Procesamiento Tecnica'!$C$128:$F$128</c:f>
              <c:strCache>
                <c:ptCount val="4"/>
                <c:pt idx="0">
                  <c:v>Diazepam 5 MG</c:v>
                </c:pt>
                <c:pt idx="1">
                  <c:v>Acupuntura</c:v>
                </c:pt>
                <c:pt idx="2">
                  <c:v>Anestesia</c:v>
                </c:pt>
                <c:pt idx="3">
                  <c:v>Control</c:v>
                </c:pt>
              </c:strCache>
            </c:strRef>
          </c:cat>
          <c:val>
            <c:numRef>
              <c:f>'Procesamiento Tecnica'!$I$129:$L$129</c:f>
              <c:numCache>
                <c:formatCode>0%</c:formatCode>
                <c:ptCount val="4"/>
                <c:pt idx="0">
                  <c:v>9.3750000000000194E-2</c:v>
                </c:pt>
                <c:pt idx="1">
                  <c:v>0.29687500000000039</c:v>
                </c:pt>
                <c:pt idx="2">
                  <c:v>3.125E-2</c:v>
                </c:pt>
                <c:pt idx="3">
                  <c:v>0.57812500000000089</c:v>
                </c:pt>
              </c:numCache>
            </c:numRef>
          </c:val>
        </c:ser>
        <c:ser>
          <c:idx val="3"/>
          <c:order val="1"/>
          <c:tx>
            <c:strRef>
              <c:f>'Procesamiento Tecnica'!$B$130</c:f>
              <c:strCache>
                <c:ptCount val="1"/>
                <c:pt idx="0">
                  <c:v>Wallace Sure Pro</c:v>
                </c:pt>
              </c:strCache>
            </c:strRef>
          </c:tx>
          <c:dLbls>
            <c:showVal val="1"/>
          </c:dLbls>
          <c:cat>
            <c:strRef>
              <c:f>'Procesamiento Tecnica'!$C$128:$F$128</c:f>
              <c:strCache>
                <c:ptCount val="4"/>
                <c:pt idx="0">
                  <c:v>Diazepam 5 MG</c:v>
                </c:pt>
                <c:pt idx="1">
                  <c:v>Acupuntura</c:v>
                </c:pt>
                <c:pt idx="2">
                  <c:v>Anestesia</c:v>
                </c:pt>
                <c:pt idx="3">
                  <c:v>Control</c:v>
                </c:pt>
              </c:strCache>
            </c:strRef>
          </c:cat>
          <c:val>
            <c:numRef>
              <c:f>'Procesamiento Tecnica'!$I$130:$L$130</c:f>
              <c:numCache>
                <c:formatCode>0%</c:formatCode>
                <c:ptCount val="4"/>
                <c:pt idx="0">
                  <c:v>0.28148148148148189</c:v>
                </c:pt>
                <c:pt idx="1">
                  <c:v>0.35555555555555557</c:v>
                </c:pt>
                <c:pt idx="2">
                  <c:v>8.8888888888889031E-2</c:v>
                </c:pt>
                <c:pt idx="3">
                  <c:v>0.27407407407407464</c:v>
                </c:pt>
              </c:numCache>
            </c:numRef>
          </c:val>
        </c:ser>
        <c:ser>
          <c:idx val="5"/>
          <c:order val="2"/>
          <c:tx>
            <c:strRef>
              <c:f>'Procesamiento Tecnica'!$B$131</c:f>
              <c:strCache>
                <c:ptCount val="1"/>
                <c:pt idx="0">
                  <c:v>Wallace Sure View</c:v>
                </c:pt>
              </c:strCache>
            </c:strRef>
          </c:tx>
          <c:spPr>
            <a:solidFill>
              <a:schemeClr val="accent2"/>
            </a:solidFill>
          </c:spPr>
          <c:dLbls>
            <c:dLbl>
              <c:idx val="1"/>
              <c:delete val="1"/>
            </c:dLbl>
            <c:dLbl>
              <c:idx val="3"/>
              <c:delete val="1"/>
            </c:dLbl>
            <c:showVal val="1"/>
          </c:dLbls>
          <c:cat>
            <c:strRef>
              <c:f>'Procesamiento Tecnica'!$C$98:$F$98</c:f>
              <c:strCache>
                <c:ptCount val="4"/>
                <c:pt idx="0">
                  <c:v>Diazepam 5 MG</c:v>
                </c:pt>
                <c:pt idx="1">
                  <c:v>Acupuntura</c:v>
                </c:pt>
                <c:pt idx="2">
                  <c:v>Anestesia</c:v>
                </c:pt>
                <c:pt idx="3">
                  <c:v>Control</c:v>
                </c:pt>
              </c:strCache>
            </c:strRef>
          </c:cat>
          <c:val>
            <c:numRef>
              <c:f>'Procesamiento Tecnica'!$I$131:$L$131</c:f>
              <c:numCache>
                <c:formatCode>0%</c:formatCode>
                <c:ptCount val="4"/>
                <c:pt idx="0">
                  <c:v>0.8</c:v>
                </c:pt>
                <c:pt idx="1">
                  <c:v>0</c:v>
                </c:pt>
                <c:pt idx="2">
                  <c:v>0.2</c:v>
                </c:pt>
                <c:pt idx="3">
                  <c:v>0</c:v>
                </c:pt>
              </c:numCache>
            </c:numRef>
          </c:val>
        </c:ser>
        <c:gapWidth val="75"/>
        <c:gapDepth val="75"/>
        <c:shape val="box"/>
        <c:axId val="48258048"/>
        <c:axId val="48288512"/>
        <c:axId val="0"/>
      </c:bar3DChart>
      <c:catAx>
        <c:axId val="48258048"/>
        <c:scaling>
          <c:orientation val="minMax"/>
        </c:scaling>
        <c:axPos val="b"/>
        <c:numFmt formatCode="General" sourceLinked="1"/>
        <c:majorTickMark val="none"/>
        <c:tickLblPos val="nextTo"/>
        <c:crossAx val="48288512"/>
        <c:crosses val="autoZero"/>
        <c:auto val="1"/>
        <c:lblAlgn val="ctr"/>
        <c:lblOffset val="100"/>
      </c:catAx>
      <c:valAx>
        <c:axId val="48288512"/>
        <c:scaling>
          <c:orientation val="minMax"/>
        </c:scaling>
        <c:delete val="1"/>
        <c:axPos val="l"/>
        <c:numFmt formatCode="0%" sourceLinked="1"/>
        <c:tickLblPos val="none"/>
        <c:crossAx val="48258048"/>
        <c:crosses val="autoZero"/>
        <c:crossBetween val="between"/>
      </c:valAx>
    </c:plotArea>
    <c:legend>
      <c:legendPos val="r"/>
      <c:layout>
        <c:manualLayout>
          <c:xMode val="edge"/>
          <c:yMode val="edge"/>
          <c:x val="9.8856664422303744E-2"/>
          <c:y val="0.13073862206322914"/>
          <c:w val="0.80288260938045453"/>
          <c:h val="8.7865520258212385E-2"/>
        </c:manualLayout>
      </c:layout>
    </c:legend>
    <c:plotVisOnly val="1"/>
    <c:dispBlanksAs val="gap"/>
  </c:chart>
  <c:txPr>
    <a:bodyPr/>
    <a:lstStyle/>
    <a:p>
      <a:pPr>
        <a:defRPr sz="1800"/>
      </a:pPr>
      <a:endParaRPr lang="es-VE"/>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s-VE"/>
  <c:chart>
    <c:title>
      <c:tx>
        <c:rich>
          <a:bodyPr/>
          <a:lstStyle/>
          <a:p>
            <a:pPr>
              <a:defRPr/>
            </a:pPr>
            <a:r>
              <a:rPr lang="en-US"/>
              <a:t>Gráfico 5. </a:t>
            </a:r>
            <a:r>
              <a:rPr lang="es-ES"/>
              <a:t>Percepción del paciente sobre la Transferencia </a:t>
            </a:r>
            <a:endParaRPr lang="en-US"/>
          </a:p>
        </c:rich>
      </c:tx>
      <c:layout>
        <c:manualLayout>
          <c:xMode val="edge"/>
          <c:yMode val="edge"/>
          <c:x val="0.12063652627767617"/>
          <c:y val="2.5967139641190018E-2"/>
        </c:manualLayout>
      </c:layout>
    </c:title>
    <c:view3D>
      <c:rotX val="30"/>
      <c:rotY val="150"/>
      <c:perspective val="30"/>
    </c:view3D>
    <c:plotArea>
      <c:layout>
        <c:manualLayout>
          <c:layoutTarget val="inner"/>
          <c:xMode val="edge"/>
          <c:yMode val="edge"/>
          <c:x val="0.11381114780957798"/>
          <c:y val="0.28230981985643688"/>
          <c:w val="0.8084641658814391"/>
          <c:h val="0.66685685196512623"/>
        </c:manualLayout>
      </c:layout>
      <c:pie3DChart>
        <c:varyColors val="1"/>
        <c:ser>
          <c:idx val="0"/>
          <c:order val="0"/>
          <c:dLbls>
            <c:dLbl>
              <c:idx val="2"/>
              <c:layout>
                <c:manualLayout>
                  <c:x val="6.1694516191149393E-3"/>
                  <c:y val="-0.10107645121510576"/>
                </c:manualLayout>
              </c:layout>
              <c:dLblPos val="bestFit"/>
              <c:showCatName val="1"/>
              <c:showPercent val="1"/>
            </c:dLbl>
            <c:dLbl>
              <c:idx val="3"/>
              <c:layout>
                <c:manualLayout>
                  <c:x val="-1.1786786934471489E-2"/>
                  <c:y val="-1.9733665381339145E-2"/>
                </c:manualLayout>
              </c:layout>
              <c:dLblPos val="bestFit"/>
              <c:showCatName val="1"/>
              <c:showPercent val="1"/>
            </c:dLbl>
            <c:dLblPos val="ctr"/>
            <c:showCatName val="1"/>
            <c:showPercent val="1"/>
            <c:showLeaderLines val="1"/>
          </c:dLbls>
          <c:cat>
            <c:strRef>
              <c:f>'Procesamiento Tecnica'!$B$165:$B$168</c:f>
              <c:strCache>
                <c:ptCount val="4"/>
                <c:pt idx="0">
                  <c:v>Excelente</c:v>
                </c:pt>
                <c:pt idx="1">
                  <c:v>Bien</c:v>
                </c:pt>
                <c:pt idx="2">
                  <c:v>Regular</c:v>
                </c:pt>
                <c:pt idx="3">
                  <c:v>Mal</c:v>
                </c:pt>
              </c:strCache>
            </c:strRef>
          </c:cat>
          <c:val>
            <c:numRef>
              <c:f>'Procesamiento Tecnica'!$G$165:$G$168</c:f>
              <c:numCache>
                <c:formatCode>###0</c:formatCode>
                <c:ptCount val="4"/>
                <c:pt idx="0">
                  <c:v>52</c:v>
                </c:pt>
                <c:pt idx="1">
                  <c:v>129</c:v>
                </c:pt>
                <c:pt idx="2">
                  <c:v>15</c:v>
                </c:pt>
                <c:pt idx="3">
                  <c:v>8</c:v>
                </c:pt>
              </c:numCache>
            </c:numRef>
          </c:val>
        </c:ser>
        <c:dLbls>
          <c:showCatName val="1"/>
          <c:showPercent val="1"/>
        </c:dLbls>
      </c:pie3DChart>
    </c:plotArea>
    <c:plotVisOnly val="1"/>
    <c:dispBlanksAs val="zero"/>
  </c:chart>
  <c:txPr>
    <a:bodyPr/>
    <a:lstStyle/>
    <a:p>
      <a:pPr>
        <a:defRPr sz="1800"/>
      </a:pPr>
      <a:endParaRPr lang="es-VE"/>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s-VE"/>
  <c:chart>
    <c:title>
      <c:tx>
        <c:rich>
          <a:bodyPr/>
          <a:lstStyle/>
          <a:p>
            <a:pPr>
              <a:defRPr/>
            </a:pPr>
            <a:r>
              <a:rPr lang="en-US"/>
              <a:t>Gráfico 6. </a:t>
            </a:r>
            <a:r>
              <a:rPr lang="es-ES"/>
              <a:t>Percepción del paciente sobre la Transferencia según Tratamiento </a:t>
            </a:r>
            <a:endParaRPr lang="en-US"/>
          </a:p>
        </c:rich>
      </c:tx>
      <c:layout>
        <c:manualLayout>
          <c:xMode val="edge"/>
          <c:yMode val="edge"/>
          <c:x val="0.15739305802180187"/>
          <c:y val="1.3287412509721139E-2"/>
        </c:manualLayout>
      </c:layout>
    </c:title>
    <c:view3D>
      <c:depthPercent val="100"/>
      <c:rAngAx val="1"/>
    </c:view3D>
    <c:plotArea>
      <c:layout>
        <c:manualLayout>
          <c:layoutTarget val="inner"/>
          <c:xMode val="edge"/>
          <c:yMode val="edge"/>
          <c:x val="2.1055869899408945E-2"/>
          <c:y val="0.18153875664237207"/>
          <c:w val="0.95495333352369105"/>
          <c:h val="0.69958829704631631"/>
        </c:manualLayout>
      </c:layout>
      <c:bar3DChart>
        <c:barDir val="col"/>
        <c:grouping val="stacked"/>
        <c:ser>
          <c:idx val="2"/>
          <c:order val="0"/>
          <c:tx>
            <c:strRef>
              <c:f>'Procesamiento Tecnica'!$B$165</c:f>
              <c:strCache>
                <c:ptCount val="1"/>
                <c:pt idx="0">
                  <c:v>Excelente</c:v>
                </c:pt>
              </c:strCache>
            </c:strRef>
          </c:tx>
          <c:dLbls>
            <c:showVal val="1"/>
          </c:dLbls>
          <c:cat>
            <c:strRef>
              <c:f>'Procesamiento Tecnica'!$C$164:$F$164</c:f>
              <c:strCache>
                <c:ptCount val="4"/>
                <c:pt idx="0">
                  <c:v>Diazepam 5 MG</c:v>
                </c:pt>
                <c:pt idx="1">
                  <c:v>Acupuntura</c:v>
                </c:pt>
                <c:pt idx="2">
                  <c:v>Anestesia</c:v>
                </c:pt>
                <c:pt idx="3">
                  <c:v>Control</c:v>
                </c:pt>
              </c:strCache>
            </c:strRef>
          </c:cat>
          <c:val>
            <c:numRef>
              <c:f>'Procesamiento Tecnica'!$I$165:$L$165</c:f>
              <c:numCache>
                <c:formatCode>0%</c:formatCode>
                <c:ptCount val="4"/>
                <c:pt idx="0">
                  <c:v>0.26923076923076938</c:v>
                </c:pt>
                <c:pt idx="1">
                  <c:v>0.25</c:v>
                </c:pt>
                <c:pt idx="2">
                  <c:v>0.11538461538461539</c:v>
                </c:pt>
                <c:pt idx="3">
                  <c:v>0.36538461538461675</c:v>
                </c:pt>
              </c:numCache>
            </c:numRef>
          </c:val>
        </c:ser>
        <c:ser>
          <c:idx val="3"/>
          <c:order val="1"/>
          <c:tx>
            <c:strRef>
              <c:f>'Procesamiento Tecnica'!$B$166</c:f>
              <c:strCache>
                <c:ptCount val="1"/>
                <c:pt idx="0">
                  <c:v>Bien</c:v>
                </c:pt>
              </c:strCache>
            </c:strRef>
          </c:tx>
          <c:dLbls>
            <c:showVal val="1"/>
          </c:dLbls>
          <c:cat>
            <c:strRef>
              <c:f>'Procesamiento Tecnica'!$C$164:$F$164</c:f>
              <c:strCache>
                <c:ptCount val="4"/>
                <c:pt idx="0">
                  <c:v>Diazepam 5 MG</c:v>
                </c:pt>
                <c:pt idx="1">
                  <c:v>Acupuntura</c:v>
                </c:pt>
                <c:pt idx="2">
                  <c:v>Anestesia</c:v>
                </c:pt>
                <c:pt idx="3">
                  <c:v>Control</c:v>
                </c:pt>
              </c:strCache>
            </c:strRef>
          </c:cat>
          <c:val>
            <c:numRef>
              <c:f>'Procesamiento Tecnica'!$I$166:$L$166</c:f>
              <c:numCache>
                <c:formatCode>0%</c:formatCode>
                <c:ptCount val="4"/>
                <c:pt idx="0">
                  <c:v>0.24031007751937991</c:v>
                </c:pt>
                <c:pt idx="1">
                  <c:v>0.37209302325581439</c:v>
                </c:pt>
                <c:pt idx="2">
                  <c:v>5.4263565891472874E-2</c:v>
                </c:pt>
                <c:pt idx="3">
                  <c:v>0.33333333333333331</c:v>
                </c:pt>
              </c:numCache>
            </c:numRef>
          </c:val>
        </c:ser>
        <c:ser>
          <c:idx val="5"/>
          <c:order val="2"/>
          <c:tx>
            <c:strRef>
              <c:f>'Procesamiento Tecnica'!$B$167</c:f>
              <c:strCache>
                <c:ptCount val="1"/>
                <c:pt idx="0">
                  <c:v>Regular</c:v>
                </c:pt>
              </c:strCache>
            </c:strRef>
          </c:tx>
          <c:spPr>
            <a:solidFill>
              <a:srgbClr val="C0504D"/>
            </a:solidFill>
          </c:spPr>
          <c:dLbls>
            <c:dLbl>
              <c:idx val="2"/>
              <c:delete val="1"/>
            </c:dLbl>
            <c:showVal val="1"/>
          </c:dLbls>
          <c:cat>
            <c:strRef>
              <c:f>'Procesamiento Tecnica'!$C$164:$F$164</c:f>
              <c:strCache>
                <c:ptCount val="4"/>
                <c:pt idx="0">
                  <c:v>Diazepam 5 MG</c:v>
                </c:pt>
                <c:pt idx="1">
                  <c:v>Acupuntura</c:v>
                </c:pt>
                <c:pt idx="2">
                  <c:v>Anestesia</c:v>
                </c:pt>
                <c:pt idx="3">
                  <c:v>Control</c:v>
                </c:pt>
              </c:strCache>
            </c:strRef>
          </c:cat>
          <c:val>
            <c:numRef>
              <c:f>'Procesamiento Tecnica'!$I$167:$L$167</c:f>
              <c:numCache>
                <c:formatCode>0%</c:formatCode>
                <c:ptCount val="4"/>
                <c:pt idx="0">
                  <c:v>0.13333333333333341</c:v>
                </c:pt>
                <c:pt idx="1">
                  <c:v>0.13333333333333341</c:v>
                </c:pt>
                <c:pt idx="2">
                  <c:v>0</c:v>
                </c:pt>
                <c:pt idx="3">
                  <c:v>0.73333333333333361</c:v>
                </c:pt>
              </c:numCache>
            </c:numRef>
          </c:val>
        </c:ser>
        <c:ser>
          <c:idx val="6"/>
          <c:order val="3"/>
          <c:tx>
            <c:strRef>
              <c:f>'Procesamiento Tecnica'!$B$168</c:f>
              <c:strCache>
                <c:ptCount val="1"/>
                <c:pt idx="0">
                  <c:v>Mal</c:v>
                </c:pt>
              </c:strCache>
            </c:strRef>
          </c:tx>
          <c:spPr>
            <a:solidFill>
              <a:schemeClr val="accent1"/>
            </a:solidFill>
          </c:spPr>
          <c:dLbls>
            <c:showVal val="1"/>
          </c:dLbls>
          <c:cat>
            <c:strRef>
              <c:f>'Procesamiento Tecnica'!$C$164:$F$164</c:f>
              <c:strCache>
                <c:ptCount val="4"/>
                <c:pt idx="0">
                  <c:v>Diazepam 5 MG</c:v>
                </c:pt>
                <c:pt idx="1">
                  <c:v>Acupuntura</c:v>
                </c:pt>
                <c:pt idx="2">
                  <c:v>Anestesia</c:v>
                </c:pt>
                <c:pt idx="3">
                  <c:v>Control</c:v>
                </c:pt>
              </c:strCache>
            </c:strRef>
          </c:cat>
          <c:val>
            <c:numRef>
              <c:f>'Procesamiento Tecnica'!$I$168:$L$168</c:f>
              <c:numCache>
                <c:formatCode>0%</c:formatCode>
                <c:ptCount val="4"/>
                <c:pt idx="0">
                  <c:v>0.125</c:v>
                </c:pt>
                <c:pt idx="1">
                  <c:v>0.5</c:v>
                </c:pt>
                <c:pt idx="2">
                  <c:v>0.25</c:v>
                </c:pt>
                <c:pt idx="3">
                  <c:v>0.125</c:v>
                </c:pt>
              </c:numCache>
            </c:numRef>
          </c:val>
        </c:ser>
        <c:gapWidth val="75"/>
        <c:gapDepth val="75"/>
        <c:shape val="box"/>
        <c:axId val="48388352"/>
        <c:axId val="48406912"/>
        <c:axId val="0"/>
      </c:bar3DChart>
      <c:catAx>
        <c:axId val="48388352"/>
        <c:scaling>
          <c:orientation val="minMax"/>
        </c:scaling>
        <c:axPos val="b"/>
        <c:title>
          <c:tx>
            <c:rich>
              <a:bodyPr/>
              <a:lstStyle/>
              <a:p>
                <a:pPr>
                  <a:defRPr/>
                </a:pPr>
                <a:r>
                  <a:rPr lang="es-ES"/>
                  <a:t>Tratamiento</a:t>
                </a:r>
              </a:p>
            </c:rich>
          </c:tx>
        </c:title>
        <c:numFmt formatCode="General" sourceLinked="1"/>
        <c:majorTickMark val="none"/>
        <c:tickLblPos val="nextTo"/>
        <c:crossAx val="48406912"/>
        <c:crosses val="autoZero"/>
        <c:auto val="1"/>
        <c:lblAlgn val="ctr"/>
        <c:lblOffset val="100"/>
      </c:catAx>
      <c:valAx>
        <c:axId val="48406912"/>
        <c:scaling>
          <c:orientation val="minMax"/>
        </c:scaling>
        <c:delete val="1"/>
        <c:axPos val="l"/>
        <c:numFmt formatCode="0%" sourceLinked="1"/>
        <c:tickLblPos val="none"/>
        <c:crossAx val="48388352"/>
        <c:crosses val="autoZero"/>
        <c:crossBetween val="between"/>
      </c:valAx>
    </c:plotArea>
    <c:legend>
      <c:legendPos val="r"/>
      <c:layout>
        <c:manualLayout>
          <c:xMode val="edge"/>
          <c:yMode val="edge"/>
          <c:x val="2.3815975749827582E-2"/>
          <c:y val="0.12119743172858263"/>
          <c:w val="0.96214677765056766"/>
          <c:h val="5.5771716288986313E-2"/>
        </c:manualLayout>
      </c:layout>
    </c:legend>
    <c:plotVisOnly val="1"/>
    <c:dispBlanksAs val="gap"/>
  </c:chart>
  <c:txPr>
    <a:bodyPr/>
    <a:lstStyle/>
    <a:p>
      <a:pPr>
        <a:defRPr sz="1800"/>
      </a:pPr>
      <a:endParaRPr lang="es-VE"/>
    </a:p>
  </c:txPr>
  <c:externalData r:id="rId1"/>
</c:chartSpace>
</file>

<file path=ppt/diagrams/colors1.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BE2D553-EF3E-4583-92FE-EAB7BC20D68B}" type="doc">
      <dgm:prSet loTypeId="urn:microsoft.com/office/officeart/2005/8/layout/list1" loCatId="list" qsTypeId="urn:microsoft.com/office/officeart/2005/8/quickstyle/simple1#1" qsCatId="simple" csTypeId="urn:microsoft.com/office/officeart/2005/8/colors/accent1_2#1" csCatId="accent1" phldr="1"/>
      <dgm:spPr/>
      <dgm:t>
        <a:bodyPr/>
        <a:lstStyle/>
        <a:p>
          <a:endParaRPr lang="es-VE"/>
        </a:p>
      </dgm:t>
    </dgm:pt>
    <dgm:pt modelId="{6CD4CBDA-BC34-4D9F-A7FF-C0D7B16EA400}">
      <dgm:prSet phldrT="[Texto]"/>
      <dgm:spPr/>
      <dgm:t>
        <a:bodyPr/>
        <a:lstStyle/>
        <a:p>
          <a:pPr algn="just"/>
          <a:r>
            <a:rPr lang="es-VE" dirty="0" smtClean="0"/>
            <a:t>¿Cuál es la magnitud de cualquier presunto efecto?</a:t>
          </a:r>
          <a:endParaRPr lang="es-VE" dirty="0"/>
        </a:p>
      </dgm:t>
    </dgm:pt>
    <dgm:pt modelId="{461F8558-A8E6-4239-A005-869EFD9F7AC1}" type="parTrans" cxnId="{9F8CCE27-F1CD-4ADA-85B4-799C7BC91FA1}">
      <dgm:prSet/>
      <dgm:spPr/>
      <dgm:t>
        <a:bodyPr/>
        <a:lstStyle/>
        <a:p>
          <a:endParaRPr lang="es-VE"/>
        </a:p>
      </dgm:t>
    </dgm:pt>
    <dgm:pt modelId="{E8B6621D-CEEF-46B5-AC9E-3454391DC37C}" type="sibTrans" cxnId="{9F8CCE27-F1CD-4ADA-85B4-799C7BC91FA1}">
      <dgm:prSet/>
      <dgm:spPr/>
      <dgm:t>
        <a:bodyPr/>
        <a:lstStyle/>
        <a:p>
          <a:endParaRPr lang="es-VE"/>
        </a:p>
      </dgm:t>
    </dgm:pt>
    <dgm:pt modelId="{8A913A44-53AA-402E-A93A-50BAC8F00C94}">
      <dgm:prSet/>
      <dgm:spPr/>
      <dgm:t>
        <a:bodyPr/>
        <a:lstStyle/>
        <a:p>
          <a:r>
            <a:rPr lang="es-VE" dirty="0" smtClean="0"/>
            <a:t>¿Podría ser solo un efecto placebo?</a:t>
          </a:r>
          <a:endParaRPr lang="es-VE" dirty="0"/>
        </a:p>
      </dgm:t>
    </dgm:pt>
    <dgm:pt modelId="{5E865B75-0CAC-4928-9DA9-3317C8A2089F}" type="parTrans" cxnId="{7509CD71-44C5-4157-9C6F-CE6D9042FFD0}">
      <dgm:prSet/>
      <dgm:spPr/>
      <dgm:t>
        <a:bodyPr/>
        <a:lstStyle/>
        <a:p>
          <a:endParaRPr lang="es-VE"/>
        </a:p>
      </dgm:t>
    </dgm:pt>
    <dgm:pt modelId="{450B7122-D81E-4721-B870-BC969DA2BA93}" type="sibTrans" cxnId="{7509CD71-44C5-4157-9C6F-CE6D9042FFD0}">
      <dgm:prSet/>
      <dgm:spPr/>
      <dgm:t>
        <a:bodyPr/>
        <a:lstStyle/>
        <a:p>
          <a:endParaRPr lang="es-VE"/>
        </a:p>
      </dgm:t>
    </dgm:pt>
    <dgm:pt modelId="{496A43AE-11AF-484F-8E0E-E93A864B1520}" type="pres">
      <dgm:prSet presAssocID="{0BE2D553-EF3E-4583-92FE-EAB7BC20D68B}" presName="linear" presStyleCnt="0">
        <dgm:presLayoutVars>
          <dgm:dir/>
          <dgm:animLvl val="lvl"/>
          <dgm:resizeHandles val="exact"/>
        </dgm:presLayoutVars>
      </dgm:prSet>
      <dgm:spPr/>
      <dgm:t>
        <a:bodyPr/>
        <a:lstStyle/>
        <a:p>
          <a:endParaRPr lang="es-VE"/>
        </a:p>
      </dgm:t>
    </dgm:pt>
    <dgm:pt modelId="{5D643B57-7169-42BA-9FD5-9F5008CE3316}" type="pres">
      <dgm:prSet presAssocID="{8A913A44-53AA-402E-A93A-50BAC8F00C94}" presName="parentLin" presStyleCnt="0"/>
      <dgm:spPr/>
    </dgm:pt>
    <dgm:pt modelId="{C633E1F2-4D0E-4B2D-A5EA-1BD904AA79B3}" type="pres">
      <dgm:prSet presAssocID="{8A913A44-53AA-402E-A93A-50BAC8F00C94}" presName="parentLeftMargin" presStyleLbl="node1" presStyleIdx="0" presStyleCnt="2"/>
      <dgm:spPr/>
      <dgm:t>
        <a:bodyPr/>
        <a:lstStyle/>
        <a:p>
          <a:endParaRPr lang="es-VE"/>
        </a:p>
      </dgm:t>
    </dgm:pt>
    <dgm:pt modelId="{B8B98659-A8DF-45FA-BB0E-C7421EB7CA05}" type="pres">
      <dgm:prSet presAssocID="{8A913A44-53AA-402E-A93A-50BAC8F00C94}" presName="parentText" presStyleLbl="node1" presStyleIdx="0" presStyleCnt="2" custScaleX="133835">
        <dgm:presLayoutVars>
          <dgm:chMax val="0"/>
          <dgm:bulletEnabled val="1"/>
        </dgm:presLayoutVars>
      </dgm:prSet>
      <dgm:spPr/>
      <dgm:t>
        <a:bodyPr/>
        <a:lstStyle/>
        <a:p>
          <a:endParaRPr lang="es-VE"/>
        </a:p>
      </dgm:t>
    </dgm:pt>
    <dgm:pt modelId="{03CF028D-A86C-46A5-B212-18A65A99A700}" type="pres">
      <dgm:prSet presAssocID="{8A913A44-53AA-402E-A93A-50BAC8F00C94}" presName="negativeSpace" presStyleCnt="0"/>
      <dgm:spPr/>
    </dgm:pt>
    <dgm:pt modelId="{9FB0558C-FF0C-47B2-89B9-0B2DF07BBF44}" type="pres">
      <dgm:prSet presAssocID="{8A913A44-53AA-402E-A93A-50BAC8F00C94}" presName="childText" presStyleLbl="conFgAcc1" presStyleIdx="0" presStyleCnt="2">
        <dgm:presLayoutVars>
          <dgm:bulletEnabled val="1"/>
        </dgm:presLayoutVars>
      </dgm:prSet>
      <dgm:spPr/>
    </dgm:pt>
    <dgm:pt modelId="{7C0D8748-890A-44DC-9DC2-5384084E6BAC}" type="pres">
      <dgm:prSet presAssocID="{450B7122-D81E-4721-B870-BC969DA2BA93}" presName="spaceBetweenRectangles" presStyleCnt="0"/>
      <dgm:spPr/>
    </dgm:pt>
    <dgm:pt modelId="{EA404F13-FF6C-4826-A9B4-5C1A04A2F6AC}" type="pres">
      <dgm:prSet presAssocID="{6CD4CBDA-BC34-4D9F-A7FF-C0D7B16EA400}" presName="parentLin" presStyleCnt="0"/>
      <dgm:spPr/>
    </dgm:pt>
    <dgm:pt modelId="{6F8F614C-A06B-4234-BDC7-BD779020594E}" type="pres">
      <dgm:prSet presAssocID="{6CD4CBDA-BC34-4D9F-A7FF-C0D7B16EA400}" presName="parentLeftMargin" presStyleLbl="node1" presStyleIdx="0" presStyleCnt="2"/>
      <dgm:spPr/>
      <dgm:t>
        <a:bodyPr/>
        <a:lstStyle/>
        <a:p>
          <a:endParaRPr lang="es-VE"/>
        </a:p>
      </dgm:t>
    </dgm:pt>
    <dgm:pt modelId="{70FF4608-934F-4B21-822F-1AAADF66EA43}" type="pres">
      <dgm:prSet presAssocID="{6CD4CBDA-BC34-4D9F-A7FF-C0D7B16EA400}" presName="parentText" presStyleLbl="node1" presStyleIdx="1" presStyleCnt="2" custScaleX="142857">
        <dgm:presLayoutVars>
          <dgm:chMax val="0"/>
          <dgm:bulletEnabled val="1"/>
        </dgm:presLayoutVars>
      </dgm:prSet>
      <dgm:spPr/>
      <dgm:t>
        <a:bodyPr/>
        <a:lstStyle/>
        <a:p>
          <a:endParaRPr lang="es-VE"/>
        </a:p>
      </dgm:t>
    </dgm:pt>
    <dgm:pt modelId="{E1C89960-DED2-4C60-B9AC-6285469F054F}" type="pres">
      <dgm:prSet presAssocID="{6CD4CBDA-BC34-4D9F-A7FF-C0D7B16EA400}" presName="negativeSpace" presStyleCnt="0"/>
      <dgm:spPr/>
    </dgm:pt>
    <dgm:pt modelId="{3C6FC22D-C2CA-44C6-A03A-DAC81147368B}" type="pres">
      <dgm:prSet presAssocID="{6CD4CBDA-BC34-4D9F-A7FF-C0D7B16EA400}" presName="childText" presStyleLbl="conFgAcc1" presStyleIdx="1" presStyleCnt="2">
        <dgm:presLayoutVars>
          <dgm:bulletEnabled val="1"/>
        </dgm:presLayoutVars>
      </dgm:prSet>
      <dgm:spPr/>
    </dgm:pt>
  </dgm:ptLst>
  <dgm:cxnLst>
    <dgm:cxn modelId="{9F8CCE27-F1CD-4ADA-85B4-799C7BC91FA1}" srcId="{0BE2D553-EF3E-4583-92FE-EAB7BC20D68B}" destId="{6CD4CBDA-BC34-4D9F-A7FF-C0D7B16EA400}" srcOrd="1" destOrd="0" parTransId="{461F8558-A8E6-4239-A005-869EFD9F7AC1}" sibTransId="{E8B6621D-CEEF-46B5-AC9E-3454391DC37C}"/>
    <dgm:cxn modelId="{9D16645E-6CF9-4782-A77C-212FF28EF100}" type="presOf" srcId="{6CD4CBDA-BC34-4D9F-A7FF-C0D7B16EA400}" destId="{6F8F614C-A06B-4234-BDC7-BD779020594E}" srcOrd="0" destOrd="0" presId="urn:microsoft.com/office/officeart/2005/8/layout/list1"/>
    <dgm:cxn modelId="{075CB9B6-DD25-4D00-B7CD-A76E2420FA35}" type="presOf" srcId="{8A913A44-53AA-402E-A93A-50BAC8F00C94}" destId="{B8B98659-A8DF-45FA-BB0E-C7421EB7CA05}" srcOrd="1" destOrd="0" presId="urn:microsoft.com/office/officeart/2005/8/layout/list1"/>
    <dgm:cxn modelId="{757E8733-B0F6-4C48-B245-96CFD35884DB}" type="presOf" srcId="{8A913A44-53AA-402E-A93A-50BAC8F00C94}" destId="{C633E1F2-4D0E-4B2D-A5EA-1BD904AA79B3}" srcOrd="0" destOrd="0" presId="urn:microsoft.com/office/officeart/2005/8/layout/list1"/>
    <dgm:cxn modelId="{F59FF14A-17CC-465A-8A41-93DF31D81BFF}" type="presOf" srcId="{6CD4CBDA-BC34-4D9F-A7FF-C0D7B16EA400}" destId="{70FF4608-934F-4B21-822F-1AAADF66EA43}" srcOrd="1" destOrd="0" presId="urn:microsoft.com/office/officeart/2005/8/layout/list1"/>
    <dgm:cxn modelId="{7509CD71-44C5-4157-9C6F-CE6D9042FFD0}" srcId="{0BE2D553-EF3E-4583-92FE-EAB7BC20D68B}" destId="{8A913A44-53AA-402E-A93A-50BAC8F00C94}" srcOrd="0" destOrd="0" parTransId="{5E865B75-0CAC-4928-9DA9-3317C8A2089F}" sibTransId="{450B7122-D81E-4721-B870-BC969DA2BA93}"/>
    <dgm:cxn modelId="{A96412CC-CCE0-49D0-9802-2150C99F8721}" type="presOf" srcId="{0BE2D553-EF3E-4583-92FE-EAB7BC20D68B}" destId="{496A43AE-11AF-484F-8E0E-E93A864B1520}" srcOrd="0" destOrd="0" presId="urn:microsoft.com/office/officeart/2005/8/layout/list1"/>
    <dgm:cxn modelId="{914D4EF7-F6DC-42B0-8A65-63F81FC19194}" type="presParOf" srcId="{496A43AE-11AF-484F-8E0E-E93A864B1520}" destId="{5D643B57-7169-42BA-9FD5-9F5008CE3316}" srcOrd="0" destOrd="0" presId="urn:microsoft.com/office/officeart/2005/8/layout/list1"/>
    <dgm:cxn modelId="{40E2654C-6AE8-461C-86CE-273C592B1DED}" type="presParOf" srcId="{5D643B57-7169-42BA-9FD5-9F5008CE3316}" destId="{C633E1F2-4D0E-4B2D-A5EA-1BD904AA79B3}" srcOrd="0" destOrd="0" presId="urn:microsoft.com/office/officeart/2005/8/layout/list1"/>
    <dgm:cxn modelId="{D0F3807E-8398-4844-A286-A15F4E97D62E}" type="presParOf" srcId="{5D643B57-7169-42BA-9FD5-9F5008CE3316}" destId="{B8B98659-A8DF-45FA-BB0E-C7421EB7CA05}" srcOrd="1" destOrd="0" presId="urn:microsoft.com/office/officeart/2005/8/layout/list1"/>
    <dgm:cxn modelId="{74208E81-4EFE-4A3C-9C86-3776601505DD}" type="presParOf" srcId="{496A43AE-11AF-484F-8E0E-E93A864B1520}" destId="{03CF028D-A86C-46A5-B212-18A65A99A700}" srcOrd="1" destOrd="0" presId="urn:microsoft.com/office/officeart/2005/8/layout/list1"/>
    <dgm:cxn modelId="{EDC622E8-F734-44FD-AD86-A5467B7EE824}" type="presParOf" srcId="{496A43AE-11AF-484F-8E0E-E93A864B1520}" destId="{9FB0558C-FF0C-47B2-89B9-0B2DF07BBF44}" srcOrd="2" destOrd="0" presId="urn:microsoft.com/office/officeart/2005/8/layout/list1"/>
    <dgm:cxn modelId="{33A1DB0F-4C97-4A2C-97A4-AE7E8F78E0B8}" type="presParOf" srcId="{496A43AE-11AF-484F-8E0E-E93A864B1520}" destId="{7C0D8748-890A-44DC-9DC2-5384084E6BAC}" srcOrd="3" destOrd="0" presId="urn:microsoft.com/office/officeart/2005/8/layout/list1"/>
    <dgm:cxn modelId="{F8A0818D-D1DC-44DD-B0C8-CCA38DF43EB5}" type="presParOf" srcId="{496A43AE-11AF-484F-8E0E-E93A864B1520}" destId="{EA404F13-FF6C-4826-A9B4-5C1A04A2F6AC}" srcOrd="4" destOrd="0" presId="urn:microsoft.com/office/officeart/2005/8/layout/list1"/>
    <dgm:cxn modelId="{E0861053-1E0B-4F0E-ACFA-DF2A88EFEE41}" type="presParOf" srcId="{EA404F13-FF6C-4826-A9B4-5C1A04A2F6AC}" destId="{6F8F614C-A06B-4234-BDC7-BD779020594E}" srcOrd="0" destOrd="0" presId="urn:microsoft.com/office/officeart/2005/8/layout/list1"/>
    <dgm:cxn modelId="{FDE30FFB-9F26-4845-8424-5FCB281926A4}" type="presParOf" srcId="{EA404F13-FF6C-4826-A9B4-5C1A04A2F6AC}" destId="{70FF4608-934F-4B21-822F-1AAADF66EA43}" srcOrd="1" destOrd="0" presId="urn:microsoft.com/office/officeart/2005/8/layout/list1"/>
    <dgm:cxn modelId="{47FF5C99-6569-4F8E-9AD2-CB9BE7C69BE1}" type="presParOf" srcId="{496A43AE-11AF-484F-8E0E-E93A864B1520}" destId="{E1C89960-DED2-4C60-B9AC-6285469F054F}" srcOrd="5" destOrd="0" presId="urn:microsoft.com/office/officeart/2005/8/layout/list1"/>
    <dgm:cxn modelId="{7721C950-B83E-47B5-BB87-5D874E83E5E0}" type="presParOf" srcId="{496A43AE-11AF-484F-8E0E-E93A864B1520}" destId="{3C6FC22D-C2CA-44C6-A03A-DAC81147368B}" srcOrd="6" destOrd="0" presId="urn:microsoft.com/office/officeart/2005/8/layout/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DED8C9F-EBEA-4F17-9243-9CF79AC6BBD7}" type="doc">
      <dgm:prSet loTypeId="urn:microsoft.com/office/officeart/2005/8/layout/arrow1" loCatId="relationship" qsTypeId="urn:microsoft.com/office/officeart/2005/8/quickstyle/simple1#2" qsCatId="simple" csTypeId="urn:microsoft.com/office/officeart/2005/8/colors/colorful1" csCatId="colorful" phldr="1"/>
      <dgm:spPr/>
      <dgm:t>
        <a:bodyPr/>
        <a:lstStyle/>
        <a:p>
          <a:endParaRPr lang="es-VE"/>
        </a:p>
      </dgm:t>
    </dgm:pt>
    <dgm:pt modelId="{309C77D7-A8E4-4054-9057-AC5920A28100}">
      <dgm:prSet phldrT="[Texto]"/>
      <dgm:spPr/>
      <dgm:t>
        <a:bodyPr/>
        <a:lstStyle/>
        <a:p>
          <a:r>
            <a:rPr lang="es-VE" dirty="0" smtClean="0"/>
            <a:t>Aumento la tasa de embarazo clínico un 7% </a:t>
          </a:r>
          <a:endParaRPr lang="es-VE" dirty="0"/>
        </a:p>
      </dgm:t>
    </dgm:pt>
    <dgm:pt modelId="{4BCEFB2D-C961-4C21-AF1A-49F182DE150D}" type="parTrans" cxnId="{36AD4EE5-FE5D-4712-A0C5-036B9A8DB6CF}">
      <dgm:prSet/>
      <dgm:spPr/>
      <dgm:t>
        <a:bodyPr/>
        <a:lstStyle/>
        <a:p>
          <a:endParaRPr lang="es-VE"/>
        </a:p>
      </dgm:t>
    </dgm:pt>
    <dgm:pt modelId="{28CEC761-5215-43F7-BF77-3193D8F866E7}" type="sibTrans" cxnId="{36AD4EE5-FE5D-4712-A0C5-036B9A8DB6CF}">
      <dgm:prSet/>
      <dgm:spPr/>
      <dgm:t>
        <a:bodyPr/>
        <a:lstStyle/>
        <a:p>
          <a:endParaRPr lang="es-VE"/>
        </a:p>
      </dgm:t>
    </dgm:pt>
    <dgm:pt modelId="{4D4BEB84-8278-492A-8BBF-32D00EFD77B0}">
      <dgm:prSet phldrT="[Texto]"/>
      <dgm:spPr/>
      <dgm:t>
        <a:bodyPr/>
        <a:lstStyle/>
        <a:p>
          <a:r>
            <a:rPr lang="es-VE" dirty="0" smtClean="0"/>
            <a:t>No hubo diferencia </a:t>
          </a:r>
          <a:r>
            <a:rPr lang="es-VE" dirty="0" err="1" smtClean="0"/>
            <a:t>estadisticamente</a:t>
          </a:r>
          <a:r>
            <a:rPr lang="es-VE" dirty="0" smtClean="0"/>
            <a:t> significativa</a:t>
          </a:r>
          <a:endParaRPr lang="es-VE" dirty="0"/>
        </a:p>
      </dgm:t>
    </dgm:pt>
    <dgm:pt modelId="{17E00500-2E79-41D1-8344-4D735D8250A4}" type="parTrans" cxnId="{77D26659-201B-4A53-A0B7-AEA32A0BD12B}">
      <dgm:prSet/>
      <dgm:spPr/>
      <dgm:t>
        <a:bodyPr/>
        <a:lstStyle/>
        <a:p>
          <a:endParaRPr lang="es-VE"/>
        </a:p>
      </dgm:t>
    </dgm:pt>
    <dgm:pt modelId="{75B9909C-DF33-49E1-9C55-68A542D86AD8}" type="sibTrans" cxnId="{77D26659-201B-4A53-A0B7-AEA32A0BD12B}">
      <dgm:prSet/>
      <dgm:spPr/>
      <dgm:t>
        <a:bodyPr/>
        <a:lstStyle/>
        <a:p>
          <a:endParaRPr lang="es-VE"/>
        </a:p>
      </dgm:t>
    </dgm:pt>
    <dgm:pt modelId="{EF735361-F66C-47E8-B508-5CA11976B414}" type="pres">
      <dgm:prSet presAssocID="{6DED8C9F-EBEA-4F17-9243-9CF79AC6BBD7}" presName="cycle" presStyleCnt="0">
        <dgm:presLayoutVars>
          <dgm:dir/>
          <dgm:resizeHandles val="exact"/>
        </dgm:presLayoutVars>
      </dgm:prSet>
      <dgm:spPr/>
      <dgm:t>
        <a:bodyPr/>
        <a:lstStyle/>
        <a:p>
          <a:endParaRPr lang="es-VE"/>
        </a:p>
      </dgm:t>
    </dgm:pt>
    <dgm:pt modelId="{F0785ACD-AF37-457E-8959-90FABF200781}" type="pres">
      <dgm:prSet presAssocID="{309C77D7-A8E4-4054-9057-AC5920A28100}" presName="arrow" presStyleLbl="node1" presStyleIdx="0" presStyleCnt="2" custRadScaleRad="158575" custRadScaleInc="18174">
        <dgm:presLayoutVars>
          <dgm:bulletEnabled val="1"/>
        </dgm:presLayoutVars>
      </dgm:prSet>
      <dgm:spPr/>
      <dgm:t>
        <a:bodyPr/>
        <a:lstStyle/>
        <a:p>
          <a:endParaRPr lang="es-VE"/>
        </a:p>
      </dgm:t>
    </dgm:pt>
    <dgm:pt modelId="{68F06FEB-A83E-4D31-8EAD-0A3B12C1EECB}" type="pres">
      <dgm:prSet presAssocID="{4D4BEB84-8278-492A-8BBF-32D00EFD77B0}" presName="arrow" presStyleLbl="node1" presStyleIdx="1" presStyleCnt="2" custRadScaleRad="121942" custRadScaleInc="19391">
        <dgm:presLayoutVars>
          <dgm:bulletEnabled val="1"/>
        </dgm:presLayoutVars>
      </dgm:prSet>
      <dgm:spPr/>
      <dgm:t>
        <a:bodyPr/>
        <a:lstStyle/>
        <a:p>
          <a:endParaRPr lang="es-VE"/>
        </a:p>
      </dgm:t>
    </dgm:pt>
  </dgm:ptLst>
  <dgm:cxnLst>
    <dgm:cxn modelId="{77D26659-201B-4A53-A0B7-AEA32A0BD12B}" srcId="{6DED8C9F-EBEA-4F17-9243-9CF79AC6BBD7}" destId="{4D4BEB84-8278-492A-8BBF-32D00EFD77B0}" srcOrd="1" destOrd="0" parTransId="{17E00500-2E79-41D1-8344-4D735D8250A4}" sibTransId="{75B9909C-DF33-49E1-9C55-68A542D86AD8}"/>
    <dgm:cxn modelId="{569B7FF4-1EA6-4BCF-8840-ED63F10D778B}" type="presOf" srcId="{4D4BEB84-8278-492A-8BBF-32D00EFD77B0}" destId="{68F06FEB-A83E-4D31-8EAD-0A3B12C1EECB}" srcOrd="0" destOrd="0" presId="urn:microsoft.com/office/officeart/2005/8/layout/arrow1"/>
    <dgm:cxn modelId="{E7242CB5-9583-4D7E-A244-C950A4A11C53}" type="presOf" srcId="{6DED8C9F-EBEA-4F17-9243-9CF79AC6BBD7}" destId="{EF735361-F66C-47E8-B508-5CA11976B414}" srcOrd="0" destOrd="0" presId="urn:microsoft.com/office/officeart/2005/8/layout/arrow1"/>
    <dgm:cxn modelId="{36AD4EE5-FE5D-4712-A0C5-036B9A8DB6CF}" srcId="{6DED8C9F-EBEA-4F17-9243-9CF79AC6BBD7}" destId="{309C77D7-A8E4-4054-9057-AC5920A28100}" srcOrd="0" destOrd="0" parTransId="{4BCEFB2D-C961-4C21-AF1A-49F182DE150D}" sibTransId="{28CEC761-5215-43F7-BF77-3193D8F866E7}"/>
    <dgm:cxn modelId="{1471E69C-D34C-4633-A7AF-145728B50DB6}" type="presOf" srcId="{309C77D7-A8E4-4054-9057-AC5920A28100}" destId="{F0785ACD-AF37-457E-8959-90FABF200781}" srcOrd="0" destOrd="0" presId="urn:microsoft.com/office/officeart/2005/8/layout/arrow1"/>
    <dgm:cxn modelId="{F65FAC07-6012-4F18-9303-5EE6F5165FCD}" type="presParOf" srcId="{EF735361-F66C-47E8-B508-5CA11976B414}" destId="{F0785ACD-AF37-457E-8959-90FABF200781}" srcOrd="0" destOrd="0" presId="urn:microsoft.com/office/officeart/2005/8/layout/arrow1"/>
    <dgm:cxn modelId="{8388E6E0-3C8C-4A3A-B5EF-F9E6A41B6115}" type="presParOf" srcId="{EF735361-F66C-47E8-B508-5CA11976B414}" destId="{68F06FEB-A83E-4D31-8EAD-0A3B12C1EECB}" srcOrd="1" destOrd="0" presId="urn:microsoft.com/office/officeart/2005/8/layout/arrow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arrow1">
  <dgm:title val=""/>
  <dgm:desc val=""/>
  <dgm:catLst>
    <dgm:cat type="relationship" pri="7000"/>
    <dgm:cat type="process" pri="32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ycle">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equ" val="2">
        <dgm:constrLst>
          <dgm:constr type="primFontSz" for="ch" ptType="node" op="equ" val="65"/>
          <dgm:constr type="w" for="ch" ptType="node" refType="w"/>
          <dgm:constr type="h" for="ch" ptType="node" refType="w" refFor="ch" refPtType="node"/>
          <dgm:constr type="sibSp" refType="w" refFor="ch" refPtType="node" fact="0.1"/>
          <dgm:constr type="diam" refType="w" refFor="ch" refPtType="node" fact="1.1"/>
        </dgm:constrLst>
      </dgm:if>
      <dgm:if name="Name11" axis="ch" ptType="node" func="cnt" op="equ" val="5">
        <dgm:constrLst>
          <dgm:constr type="primFontSz" for="ch" ptType="node" op="equ" val="65"/>
          <dgm:constr type="w" for="ch" ptType="node" refType="w"/>
          <dgm:constr type="h" for="ch" ptType="node" refType="w" refFor="ch" refPtType="node"/>
          <dgm:constr type="sibSp" refType="w" refFor="ch" refPtType="node" fact="-0.24"/>
        </dgm:constrLst>
      </dgm:if>
      <dgm:if name="Name12" axis="ch" ptType="node" func="cnt" op="equ" val="6">
        <dgm:constrLst>
          <dgm:constr type="primFontSz" for="ch" ptType="node" op="equ" val="65"/>
          <dgm:constr type="w" for="ch" ptType="node" refType="w"/>
          <dgm:constr type="h" for="ch" ptType="node" refType="w" refFor="ch" refPtType="node"/>
          <dgm:constr type="sibSp" refType="w" refFor="ch" refPtType="node" fact="-0.2"/>
        </dgm:constrLst>
      </dgm:if>
      <dgm:if name="Name13" axis="ch" ptType="node" func="cnt" op="equ" val="8">
        <dgm:constrLst>
          <dgm:constr type="primFontSz" for="ch" ptType="node" op="equ" val="65"/>
          <dgm:constr type="w" for="ch" ptType="node" refType="w"/>
          <dgm:constr type="h" for="ch" ptType="node" refType="w" refFor="ch" refPtType="node"/>
          <dgm:constr type="sibSp" refType="w" refFor="ch" refPtType="node" fact="-0.15"/>
        </dgm:constrLst>
      </dgm:if>
      <dgm:if name="Name14" axis="ch" ptType="node" func="cnt" op="equ" val="10">
        <dgm:constrLst>
          <dgm:constr type="primFontSz" for="ch" ptType="node" op="lte" val="65"/>
          <dgm:constr type="w" for="ch" ptType="node" refType="w"/>
          <dgm:constr type="h" for="ch" ptType="node" refType="w" refFor="ch" refPtType="node"/>
          <dgm:constr type="sibSp" refType="w" refFor="ch" refPtType="node" fact="-0.24"/>
        </dgm:constrLst>
      </dgm:if>
      <dgm:else name="Name15">
        <dgm:constrLst>
          <dgm:constr type="primFontSz" for="ch" ptType="node" op="equ" val="65"/>
          <dgm:constr type="w" for="ch" ptType="node" refType="w"/>
          <dgm:constr type="h" for="ch" ptType="node" refType="w" refFor="ch" refPtType="node"/>
          <dgm:constr type="sibSp" refType="w" refFor="ch" refPtType="node" fact="-0.35"/>
        </dgm:constrLst>
      </dgm:else>
    </dgm:choose>
    <dgm:ruleLst/>
    <dgm:forEach name="Name16" axis="ch" ptType="node">
      <dgm:layoutNode name="arrow">
        <dgm:varLst>
          <dgm:bulletEnabled val="1"/>
        </dgm:varLst>
        <dgm:alg type="tx"/>
        <dgm:shape xmlns:r="http://schemas.openxmlformats.org/officeDocument/2006/relationships" type="upArrow" r:blip="">
          <dgm:adjLst>
            <dgm:adj idx="2" val="0.35"/>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cdr:x>
      <cdr:y>0.9</cdr:y>
    </cdr:from>
    <cdr:to>
      <cdr:x>0.95098</cdr:x>
      <cdr:y>1</cdr:y>
    </cdr:to>
    <cdr:sp macro="" textlink="">
      <cdr:nvSpPr>
        <cdr:cNvPr id="2" name="1 CuadroTexto"/>
        <cdr:cNvSpPr txBox="1"/>
      </cdr:nvSpPr>
      <cdr:spPr>
        <a:xfrm xmlns:a="http://schemas.openxmlformats.org/drawingml/2006/main">
          <a:off x="0" y="4536504"/>
          <a:ext cx="6984776" cy="50405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s-VE" sz="1600" dirty="0" smtClean="0"/>
            <a:t>           </a:t>
          </a:r>
          <a:r>
            <a:rPr lang="es-VE" sz="1600" dirty="0" err="1" smtClean="0"/>
            <a:t>Diazepam</a:t>
          </a:r>
          <a:r>
            <a:rPr lang="es-VE" sz="1600" dirty="0" smtClean="0"/>
            <a:t>                 </a:t>
          </a:r>
          <a:r>
            <a:rPr lang="es-VE" sz="1600" dirty="0" err="1" smtClean="0"/>
            <a:t>Acunputura</a:t>
          </a:r>
          <a:r>
            <a:rPr lang="es-VE" sz="1600" dirty="0" smtClean="0"/>
            <a:t>               Anestesia                 Control                   </a:t>
          </a:r>
        </a:p>
        <a:p xmlns:a="http://schemas.openxmlformats.org/drawingml/2006/main">
          <a:r>
            <a:rPr lang="es-VE" sz="1600" dirty="0" smtClean="0"/>
            <a:t>            5 mg VO</a:t>
          </a:r>
          <a:endParaRPr lang="es-VE" sz="16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s-VE"/>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7B1635E5-5A77-4E14-80D8-F3205AC652FD}" type="datetimeFigureOut">
              <a:rPr lang="es-VE"/>
              <a:pPr>
                <a:defRPr/>
              </a:pPr>
              <a:t>10/04/2014</a:t>
            </a:fld>
            <a:endParaRPr lang="es-VE"/>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s-VE" noProof="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endParaRPr lang="es-VE" noProof="0"/>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s-VE"/>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4FD5AD79-C7A3-491A-9B65-88CD22FAA038}" type="slidenum">
              <a:rPr lang="es-VE"/>
              <a:pPr>
                <a:defRPr/>
              </a:pPr>
              <a:t>‹Nº›</a:t>
            </a:fld>
            <a:endParaRPr lang="es-VE"/>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1 Marcador de imagen de diapositiva"/>
          <p:cNvSpPr>
            <a:spLocks noGrp="1" noRot="1" noChangeAspect="1"/>
          </p:cNvSpPr>
          <p:nvPr>
            <p:ph type="sldImg"/>
          </p:nvPr>
        </p:nvSpPr>
        <p:spPr bwMode="auto">
          <a:noFill/>
          <a:ln>
            <a:solidFill>
              <a:srgbClr val="000000"/>
            </a:solidFill>
            <a:miter lim="800000"/>
            <a:headEnd/>
            <a:tailEnd/>
          </a:ln>
        </p:spPr>
      </p:sp>
      <p:sp>
        <p:nvSpPr>
          <p:cNvPr id="34818" name="2 Marcador de notas"/>
          <p:cNvSpPr>
            <a:spLocks noGrp="1"/>
          </p:cNvSpPr>
          <p:nvPr>
            <p:ph type="body" idx="1"/>
          </p:nvPr>
        </p:nvSpPr>
        <p:spPr bwMode="auto">
          <a:noFill/>
        </p:spPr>
        <p:txBody>
          <a:bodyPr wrap="square" numCol="1" anchor="t" anchorCtr="0" compatLnSpc="1">
            <a:prstTxWarp prst="textNoShape">
              <a:avLst/>
            </a:prstTxWarp>
          </a:bodyPr>
          <a:lstStyle/>
          <a:p>
            <a:pPr marL="228600" indent="-228600">
              <a:spcBef>
                <a:spcPct val="0"/>
              </a:spcBef>
              <a:buFontTx/>
              <a:buAutoNum type="arabicPeriod"/>
            </a:pPr>
            <a:r>
              <a:rPr lang="es-VE" smtClean="0"/>
              <a:t>Pero por ser un estudio pequeño de 160 personas dicen que el beneficio actual pudo ser hasta cuatro veces mayor. </a:t>
            </a:r>
          </a:p>
          <a:p>
            <a:pPr marL="228600" indent="-228600">
              <a:spcBef>
                <a:spcPct val="0"/>
              </a:spcBef>
            </a:pPr>
            <a:r>
              <a:rPr lang="es-VE" smtClean="0"/>
              <a:t>El grupo control solo se acosto en posicion supina y ya …. El efecto placebo no se pudo demostrar</a:t>
            </a:r>
          </a:p>
          <a:p>
            <a:pPr marL="228600" indent="-228600">
              <a:spcBef>
                <a:spcPct val="0"/>
              </a:spcBef>
              <a:buFontTx/>
              <a:buAutoNum type="arabicPeriod"/>
            </a:pPr>
            <a:endParaRPr lang="es-VE" smtClean="0"/>
          </a:p>
          <a:p>
            <a:pPr marL="228600" indent="-228600">
              <a:spcBef>
                <a:spcPct val="0"/>
              </a:spcBef>
            </a:pPr>
            <a:r>
              <a:rPr lang="es-VE" smtClean="0"/>
              <a:t>Para estudiar ese efecto placebo hay que tener un grupo placebo control </a:t>
            </a:r>
          </a:p>
          <a:p>
            <a:pPr marL="228600" indent="-228600">
              <a:spcBef>
                <a:spcPct val="0"/>
              </a:spcBef>
            </a:pPr>
            <a:r>
              <a:rPr lang="es-VE" smtClean="0"/>
              <a:t>Se ha convertido en bien aceptado que un estudio de control debe estar diseñado de manera que las percepciones de todos los sujetos son que pueden estar recibiendo tratamiento activo (control con placebo). </a:t>
            </a:r>
          </a:p>
          <a:p>
            <a:pPr marL="228600" indent="-228600">
              <a:spcBef>
                <a:spcPct val="0"/>
              </a:spcBef>
            </a:pPr>
            <a:endParaRPr lang="es-VE" smtClean="0"/>
          </a:p>
        </p:txBody>
      </p:sp>
      <p:sp>
        <p:nvSpPr>
          <p:cNvPr id="34819"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2862AAF-594B-4220-9DB8-ABCF2EEB92B5}" type="slidenum">
              <a:rPr lang="es-VE"/>
              <a:pPr fontAlgn="base">
                <a:spcBef>
                  <a:spcPct val="0"/>
                </a:spcBef>
                <a:spcAft>
                  <a:spcPct val="0"/>
                </a:spcAft>
              </a:pPr>
              <a:t>20</a:t>
            </a:fld>
            <a:endParaRPr lang="es-V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1 Marcador de imagen de diapositiva"/>
          <p:cNvSpPr>
            <a:spLocks noGrp="1" noRot="1" noChangeAspect="1"/>
          </p:cNvSpPr>
          <p:nvPr>
            <p:ph type="sldImg"/>
          </p:nvPr>
        </p:nvSpPr>
        <p:spPr bwMode="auto">
          <a:noFill/>
          <a:ln>
            <a:solidFill>
              <a:srgbClr val="000000"/>
            </a:solidFill>
            <a:miter lim="800000"/>
            <a:headEnd/>
            <a:tailEnd/>
          </a:ln>
        </p:spPr>
      </p:sp>
      <p:sp>
        <p:nvSpPr>
          <p:cNvPr id="37890" name="2 Marcador de notas"/>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s-VE" smtClean="0"/>
              <a:t>Cuando se examinan los detalles de los estudios individuales, hay una variación notable en los controles, las técnicas de acupuntura (tipo de acupuntura, sitios de aplicación, la manipulación de las agujas, y la aplicación de balines auriculares), el número de tratamientos, y el momento de la acupuntura en el ciclo de FIV.</a:t>
            </a:r>
          </a:p>
        </p:txBody>
      </p:sp>
      <p:sp>
        <p:nvSpPr>
          <p:cNvPr id="37891"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FC265EA-C4B0-42E0-A990-21DE44CFACD4}" type="slidenum">
              <a:rPr lang="es-VE"/>
              <a:pPr fontAlgn="base">
                <a:spcBef>
                  <a:spcPct val="0"/>
                </a:spcBef>
                <a:spcAft>
                  <a:spcPct val="0"/>
                </a:spcAft>
              </a:pPr>
              <a:t>22</a:t>
            </a:fld>
            <a:endParaRPr lang="es-V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VE"/>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VE"/>
          </a:p>
        </p:txBody>
      </p:sp>
      <p:sp>
        <p:nvSpPr>
          <p:cNvPr id="4" name="3 Marcador de fecha"/>
          <p:cNvSpPr>
            <a:spLocks noGrp="1"/>
          </p:cNvSpPr>
          <p:nvPr>
            <p:ph type="dt" sz="half" idx="10"/>
          </p:nvPr>
        </p:nvSpPr>
        <p:spPr/>
        <p:txBody>
          <a:bodyPr/>
          <a:lstStyle>
            <a:lvl1pPr>
              <a:defRPr/>
            </a:lvl1pPr>
          </a:lstStyle>
          <a:p>
            <a:pPr>
              <a:defRPr/>
            </a:pPr>
            <a:fld id="{B4E793A5-3A3B-477B-8988-594C4E37FE42}" type="datetimeFigureOut">
              <a:rPr lang="es-VE"/>
              <a:pPr>
                <a:defRPr/>
              </a:pPr>
              <a:t>10/04/2014</a:t>
            </a:fld>
            <a:endParaRPr lang="es-VE"/>
          </a:p>
        </p:txBody>
      </p:sp>
      <p:sp>
        <p:nvSpPr>
          <p:cNvPr id="5" name="4 Marcador de pie de página"/>
          <p:cNvSpPr>
            <a:spLocks noGrp="1"/>
          </p:cNvSpPr>
          <p:nvPr>
            <p:ph type="ftr" sz="quarter" idx="11"/>
          </p:nvPr>
        </p:nvSpPr>
        <p:spPr/>
        <p:txBody>
          <a:bodyPr/>
          <a:lstStyle>
            <a:lvl1pPr>
              <a:defRPr/>
            </a:lvl1pPr>
          </a:lstStyle>
          <a:p>
            <a:pPr>
              <a:defRPr/>
            </a:pPr>
            <a:endParaRPr lang="es-VE"/>
          </a:p>
        </p:txBody>
      </p:sp>
      <p:sp>
        <p:nvSpPr>
          <p:cNvPr id="6" name="5 Marcador de número de diapositiva"/>
          <p:cNvSpPr>
            <a:spLocks noGrp="1"/>
          </p:cNvSpPr>
          <p:nvPr>
            <p:ph type="sldNum" sz="quarter" idx="12"/>
          </p:nvPr>
        </p:nvSpPr>
        <p:spPr/>
        <p:txBody>
          <a:bodyPr/>
          <a:lstStyle>
            <a:lvl1pPr>
              <a:defRPr/>
            </a:lvl1pPr>
          </a:lstStyle>
          <a:p>
            <a:pPr>
              <a:defRPr/>
            </a:pPr>
            <a:fld id="{27A64659-E664-438B-8067-8C2A83F08C4C}" type="slidenum">
              <a:rPr lang="es-VE"/>
              <a:pPr>
                <a:defRPr/>
              </a:pPr>
              <a:t>‹Nº›</a:t>
            </a:fld>
            <a:endParaRPr lang="es-V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VE"/>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fecha"/>
          <p:cNvSpPr>
            <a:spLocks noGrp="1"/>
          </p:cNvSpPr>
          <p:nvPr>
            <p:ph type="dt" sz="half" idx="10"/>
          </p:nvPr>
        </p:nvSpPr>
        <p:spPr/>
        <p:txBody>
          <a:bodyPr/>
          <a:lstStyle>
            <a:lvl1pPr>
              <a:defRPr/>
            </a:lvl1pPr>
          </a:lstStyle>
          <a:p>
            <a:pPr>
              <a:defRPr/>
            </a:pPr>
            <a:fld id="{DB8977D1-E0A7-42BC-8D86-D888DC3206DA}" type="datetimeFigureOut">
              <a:rPr lang="es-VE"/>
              <a:pPr>
                <a:defRPr/>
              </a:pPr>
              <a:t>10/04/2014</a:t>
            </a:fld>
            <a:endParaRPr lang="es-VE"/>
          </a:p>
        </p:txBody>
      </p:sp>
      <p:sp>
        <p:nvSpPr>
          <p:cNvPr id="5" name="4 Marcador de pie de página"/>
          <p:cNvSpPr>
            <a:spLocks noGrp="1"/>
          </p:cNvSpPr>
          <p:nvPr>
            <p:ph type="ftr" sz="quarter" idx="11"/>
          </p:nvPr>
        </p:nvSpPr>
        <p:spPr/>
        <p:txBody>
          <a:bodyPr/>
          <a:lstStyle>
            <a:lvl1pPr>
              <a:defRPr/>
            </a:lvl1pPr>
          </a:lstStyle>
          <a:p>
            <a:pPr>
              <a:defRPr/>
            </a:pPr>
            <a:endParaRPr lang="es-VE"/>
          </a:p>
        </p:txBody>
      </p:sp>
      <p:sp>
        <p:nvSpPr>
          <p:cNvPr id="6" name="5 Marcador de número de diapositiva"/>
          <p:cNvSpPr>
            <a:spLocks noGrp="1"/>
          </p:cNvSpPr>
          <p:nvPr>
            <p:ph type="sldNum" sz="quarter" idx="12"/>
          </p:nvPr>
        </p:nvSpPr>
        <p:spPr/>
        <p:txBody>
          <a:bodyPr/>
          <a:lstStyle>
            <a:lvl1pPr>
              <a:defRPr/>
            </a:lvl1pPr>
          </a:lstStyle>
          <a:p>
            <a:pPr>
              <a:defRPr/>
            </a:pPr>
            <a:fld id="{62248934-CE48-4C6E-A310-276EEA7ADFA4}" type="slidenum">
              <a:rPr lang="es-VE"/>
              <a:pPr>
                <a:defRPr/>
              </a:pPr>
              <a:t>‹Nº›</a:t>
            </a:fld>
            <a:endParaRPr lang="es-V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VE"/>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fecha"/>
          <p:cNvSpPr>
            <a:spLocks noGrp="1"/>
          </p:cNvSpPr>
          <p:nvPr>
            <p:ph type="dt" sz="half" idx="10"/>
          </p:nvPr>
        </p:nvSpPr>
        <p:spPr/>
        <p:txBody>
          <a:bodyPr/>
          <a:lstStyle>
            <a:lvl1pPr>
              <a:defRPr/>
            </a:lvl1pPr>
          </a:lstStyle>
          <a:p>
            <a:pPr>
              <a:defRPr/>
            </a:pPr>
            <a:fld id="{199DD2AB-6D49-451F-BC25-ABBD7028C439}" type="datetimeFigureOut">
              <a:rPr lang="es-VE"/>
              <a:pPr>
                <a:defRPr/>
              </a:pPr>
              <a:t>10/04/2014</a:t>
            </a:fld>
            <a:endParaRPr lang="es-VE"/>
          </a:p>
        </p:txBody>
      </p:sp>
      <p:sp>
        <p:nvSpPr>
          <p:cNvPr id="5" name="4 Marcador de pie de página"/>
          <p:cNvSpPr>
            <a:spLocks noGrp="1"/>
          </p:cNvSpPr>
          <p:nvPr>
            <p:ph type="ftr" sz="quarter" idx="11"/>
          </p:nvPr>
        </p:nvSpPr>
        <p:spPr/>
        <p:txBody>
          <a:bodyPr/>
          <a:lstStyle>
            <a:lvl1pPr>
              <a:defRPr/>
            </a:lvl1pPr>
          </a:lstStyle>
          <a:p>
            <a:pPr>
              <a:defRPr/>
            </a:pPr>
            <a:endParaRPr lang="es-VE"/>
          </a:p>
        </p:txBody>
      </p:sp>
      <p:sp>
        <p:nvSpPr>
          <p:cNvPr id="6" name="5 Marcador de número de diapositiva"/>
          <p:cNvSpPr>
            <a:spLocks noGrp="1"/>
          </p:cNvSpPr>
          <p:nvPr>
            <p:ph type="sldNum" sz="quarter" idx="12"/>
          </p:nvPr>
        </p:nvSpPr>
        <p:spPr/>
        <p:txBody>
          <a:bodyPr/>
          <a:lstStyle>
            <a:lvl1pPr>
              <a:defRPr/>
            </a:lvl1pPr>
          </a:lstStyle>
          <a:p>
            <a:pPr>
              <a:defRPr/>
            </a:pPr>
            <a:fld id="{2B5AAACE-463F-4134-8A93-3E85AF6026EB}" type="slidenum">
              <a:rPr lang="es-VE"/>
              <a:pPr>
                <a:defRPr/>
              </a:pPr>
              <a:t>‹Nº›</a:t>
            </a:fld>
            <a:endParaRPr lang="es-V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VE"/>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fecha"/>
          <p:cNvSpPr>
            <a:spLocks noGrp="1"/>
          </p:cNvSpPr>
          <p:nvPr>
            <p:ph type="dt" sz="half" idx="10"/>
          </p:nvPr>
        </p:nvSpPr>
        <p:spPr/>
        <p:txBody>
          <a:bodyPr/>
          <a:lstStyle>
            <a:lvl1pPr>
              <a:defRPr/>
            </a:lvl1pPr>
          </a:lstStyle>
          <a:p>
            <a:pPr>
              <a:defRPr/>
            </a:pPr>
            <a:fld id="{1768A813-0A02-47A6-B8F3-D35B6C86BE94}" type="datetimeFigureOut">
              <a:rPr lang="es-VE"/>
              <a:pPr>
                <a:defRPr/>
              </a:pPr>
              <a:t>10/04/2014</a:t>
            </a:fld>
            <a:endParaRPr lang="es-VE"/>
          </a:p>
        </p:txBody>
      </p:sp>
      <p:sp>
        <p:nvSpPr>
          <p:cNvPr id="5" name="4 Marcador de pie de página"/>
          <p:cNvSpPr>
            <a:spLocks noGrp="1"/>
          </p:cNvSpPr>
          <p:nvPr>
            <p:ph type="ftr" sz="quarter" idx="11"/>
          </p:nvPr>
        </p:nvSpPr>
        <p:spPr/>
        <p:txBody>
          <a:bodyPr/>
          <a:lstStyle>
            <a:lvl1pPr>
              <a:defRPr/>
            </a:lvl1pPr>
          </a:lstStyle>
          <a:p>
            <a:pPr>
              <a:defRPr/>
            </a:pPr>
            <a:endParaRPr lang="es-VE"/>
          </a:p>
        </p:txBody>
      </p:sp>
      <p:sp>
        <p:nvSpPr>
          <p:cNvPr id="6" name="5 Marcador de número de diapositiva"/>
          <p:cNvSpPr>
            <a:spLocks noGrp="1"/>
          </p:cNvSpPr>
          <p:nvPr>
            <p:ph type="sldNum" sz="quarter" idx="12"/>
          </p:nvPr>
        </p:nvSpPr>
        <p:spPr/>
        <p:txBody>
          <a:bodyPr/>
          <a:lstStyle>
            <a:lvl1pPr>
              <a:defRPr/>
            </a:lvl1pPr>
          </a:lstStyle>
          <a:p>
            <a:pPr>
              <a:defRPr/>
            </a:pPr>
            <a:fld id="{15D1BF01-67EF-418F-BF38-B1B11D2A46B9}" type="slidenum">
              <a:rPr lang="es-VE"/>
              <a:pPr>
                <a:defRPr/>
              </a:pPr>
              <a:t>‹Nº›</a:t>
            </a:fld>
            <a:endParaRPr lang="es-V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VE"/>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pPr>
              <a:defRPr/>
            </a:pPr>
            <a:fld id="{641FAA5B-B72F-4D0A-BCF5-665333972302}" type="datetimeFigureOut">
              <a:rPr lang="es-VE"/>
              <a:pPr>
                <a:defRPr/>
              </a:pPr>
              <a:t>10/04/2014</a:t>
            </a:fld>
            <a:endParaRPr lang="es-VE"/>
          </a:p>
        </p:txBody>
      </p:sp>
      <p:sp>
        <p:nvSpPr>
          <p:cNvPr id="5" name="4 Marcador de pie de página"/>
          <p:cNvSpPr>
            <a:spLocks noGrp="1"/>
          </p:cNvSpPr>
          <p:nvPr>
            <p:ph type="ftr" sz="quarter" idx="11"/>
          </p:nvPr>
        </p:nvSpPr>
        <p:spPr/>
        <p:txBody>
          <a:bodyPr/>
          <a:lstStyle>
            <a:lvl1pPr>
              <a:defRPr/>
            </a:lvl1pPr>
          </a:lstStyle>
          <a:p>
            <a:pPr>
              <a:defRPr/>
            </a:pPr>
            <a:endParaRPr lang="es-VE"/>
          </a:p>
        </p:txBody>
      </p:sp>
      <p:sp>
        <p:nvSpPr>
          <p:cNvPr id="6" name="5 Marcador de número de diapositiva"/>
          <p:cNvSpPr>
            <a:spLocks noGrp="1"/>
          </p:cNvSpPr>
          <p:nvPr>
            <p:ph type="sldNum" sz="quarter" idx="12"/>
          </p:nvPr>
        </p:nvSpPr>
        <p:spPr/>
        <p:txBody>
          <a:bodyPr/>
          <a:lstStyle>
            <a:lvl1pPr>
              <a:defRPr/>
            </a:lvl1pPr>
          </a:lstStyle>
          <a:p>
            <a:pPr>
              <a:defRPr/>
            </a:pPr>
            <a:fld id="{9D7900FD-19EA-4800-9BF0-571CCFB80CF2}" type="slidenum">
              <a:rPr lang="es-VE"/>
              <a:pPr>
                <a:defRPr/>
              </a:pPr>
              <a:t>‹Nº›</a:t>
            </a:fld>
            <a:endParaRPr lang="es-V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VE"/>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5" name="3 Marcador de fecha"/>
          <p:cNvSpPr>
            <a:spLocks noGrp="1"/>
          </p:cNvSpPr>
          <p:nvPr>
            <p:ph type="dt" sz="half" idx="10"/>
          </p:nvPr>
        </p:nvSpPr>
        <p:spPr/>
        <p:txBody>
          <a:bodyPr/>
          <a:lstStyle>
            <a:lvl1pPr>
              <a:defRPr/>
            </a:lvl1pPr>
          </a:lstStyle>
          <a:p>
            <a:pPr>
              <a:defRPr/>
            </a:pPr>
            <a:fld id="{A8D8DA6F-070D-4D18-95BF-031EFC46C5D0}" type="datetimeFigureOut">
              <a:rPr lang="es-VE"/>
              <a:pPr>
                <a:defRPr/>
              </a:pPr>
              <a:t>10/04/2014</a:t>
            </a:fld>
            <a:endParaRPr lang="es-VE"/>
          </a:p>
        </p:txBody>
      </p:sp>
      <p:sp>
        <p:nvSpPr>
          <p:cNvPr id="6" name="4 Marcador de pie de página"/>
          <p:cNvSpPr>
            <a:spLocks noGrp="1"/>
          </p:cNvSpPr>
          <p:nvPr>
            <p:ph type="ftr" sz="quarter" idx="11"/>
          </p:nvPr>
        </p:nvSpPr>
        <p:spPr/>
        <p:txBody>
          <a:bodyPr/>
          <a:lstStyle>
            <a:lvl1pPr>
              <a:defRPr/>
            </a:lvl1pPr>
          </a:lstStyle>
          <a:p>
            <a:pPr>
              <a:defRPr/>
            </a:pPr>
            <a:endParaRPr lang="es-VE"/>
          </a:p>
        </p:txBody>
      </p:sp>
      <p:sp>
        <p:nvSpPr>
          <p:cNvPr id="7" name="5 Marcador de número de diapositiva"/>
          <p:cNvSpPr>
            <a:spLocks noGrp="1"/>
          </p:cNvSpPr>
          <p:nvPr>
            <p:ph type="sldNum" sz="quarter" idx="12"/>
          </p:nvPr>
        </p:nvSpPr>
        <p:spPr/>
        <p:txBody>
          <a:bodyPr/>
          <a:lstStyle>
            <a:lvl1pPr>
              <a:defRPr/>
            </a:lvl1pPr>
          </a:lstStyle>
          <a:p>
            <a:pPr>
              <a:defRPr/>
            </a:pPr>
            <a:fld id="{BF4CCB5B-D222-4FC8-B55E-023A0B2B746F}" type="slidenum">
              <a:rPr lang="es-VE"/>
              <a:pPr>
                <a:defRPr/>
              </a:pPr>
              <a:t>‹Nº›</a:t>
            </a:fld>
            <a:endParaRPr lang="es-V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VE"/>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7" name="3 Marcador de fecha"/>
          <p:cNvSpPr>
            <a:spLocks noGrp="1"/>
          </p:cNvSpPr>
          <p:nvPr>
            <p:ph type="dt" sz="half" idx="10"/>
          </p:nvPr>
        </p:nvSpPr>
        <p:spPr/>
        <p:txBody>
          <a:bodyPr/>
          <a:lstStyle>
            <a:lvl1pPr>
              <a:defRPr/>
            </a:lvl1pPr>
          </a:lstStyle>
          <a:p>
            <a:pPr>
              <a:defRPr/>
            </a:pPr>
            <a:fld id="{6306D604-09BE-4F89-936C-97A2FF6F7C76}" type="datetimeFigureOut">
              <a:rPr lang="es-VE"/>
              <a:pPr>
                <a:defRPr/>
              </a:pPr>
              <a:t>10/04/2014</a:t>
            </a:fld>
            <a:endParaRPr lang="es-VE"/>
          </a:p>
        </p:txBody>
      </p:sp>
      <p:sp>
        <p:nvSpPr>
          <p:cNvPr id="8" name="4 Marcador de pie de página"/>
          <p:cNvSpPr>
            <a:spLocks noGrp="1"/>
          </p:cNvSpPr>
          <p:nvPr>
            <p:ph type="ftr" sz="quarter" idx="11"/>
          </p:nvPr>
        </p:nvSpPr>
        <p:spPr/>
        <p:txBody>
          <a:bodyPr/>
          <a:lstStyle>
            <a:lvl1pPr>
              <a:defRPr/>
            </a:lvl1pPr>
          </a:lstStyle>
          <a:p>
            <a:pPr>
              <a:defRPr/>
            </a:pPr>
            <a:endParaRPr lang="es-VE"/>
          </a:p>
        </p:txBody>
      </p:sp>
      <p:sp>
        <p:nvSpPr>
          <p:cNvPr id="9" name="5 Marcador de número de diapositiva"/>
          <p:cNvSpPr>
            <a:spLocks noGrp="1"/>
          </p:cNvSpPr>
          <p:nvPr>
            <p:ph type="sldNum" sz="quarter" idx="12"/>
          </p:nvPr>
        </p:nvSpPr>
        <p:spPr/>
        <p:txBody>
          <a:bodyPr/>
          <a:lstStyle>
            <a:lvl1pPr>
              <a:defRPr/>
            </a:lvl1pPr>
          </a:lstStyle>
          <a:p>
            <a:pPr>
              <a:defRPr/>
            </a:pPr>
            <a:fld id="{38324041-CBC8-4344-9836-4B6EFCE07116}" type="slidenum">
              <a:rPr lang="es-VE"/>
              <a:pPr>
                <a:defRPr/>
              </a:pPr>
              <a:t>‹Nº›</a:t>
            </a:fld>
            <a:endParaRPr lang="es-V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VE"/>
          </a:p>
        </p:txBody>
      </p:sp>
      <p:sp>
        <p:nvSpPr>
          <p:cNvPr id="3" name="3 Marcador de fecha"/>
          <p:cNvSpPr>
            <a:spLocks noGrp="1"/>
          </p:cNvSpPr>
          <p:nvPr>
            <p:ph type="dt" sz="half" idx="10"/>
          </p:nvPr>
        </p:nvSpPr>
        <p:spPr/>
        <p:txBody>
          <a:bodyPr/>
          <a:lstStyle>
            <a:lvl1pPr>
              <a:defRPr/>
            </a:lvl1pPr>
          </a:lstStyle>
          <a:p>
            <a:pPr>
              <a:defRPr/>
            </a:pPr>
            <a:fld id="{93C75FD5-3902-4B38-916E-2B72B475BF15}" type="datetimeFigureOut">
              <a:rPr lang="es-VE"/>
              <a:pPr>
                <a:defRPr/>
              </a:pPr>
              <a:t>10/04/2014</a:t>
            </a:fld>
            <a:endParaRPr lang="es-VE"/>
          </a:p>
        </p:txBody>
      </p:sp>
      <p:sp>
        <p:nvSpPr>
          <p:cNvPr id="4" name="4 Marcador de pie de página"/>
          <p:cNvSpPr>
            <a:spLocks noGrp="1"/>
          </p:cNvSpPr>
          <p:nvPr>
            <p:ph type="ftr" sz="quarter" idx="11"/>
          </p:nvPr>
        </p:nvSpPr>
        <p:spPr/>
        <p:txBody>
          <a:bodyPr/>
          <a:lstStyle>
            <a:lvl1pPr>
              <a:defRPr/>
            </a:lvl1pPr>
          </a:lstStyle>
          <a:p>
            <a:pPr>
              <a:defRPr/>
            </a:pPr>
            <a:endParaRPr lang="es-VE"/>
          </a:p>
        </p:txBody>
      </p:sp>
      <p:sp>
        <p:nvSpPr>
          <p:cNvPr id="5" name="5 Marcador de número de diapositiva"/>
          <p:cNvSpPr>
            <a:spLocks noGrp="1"/>
          </p:cNvSpPr>
          <p:nvPr>
            <p:ph type="sldNum" sz="quarter" idx="12"/>
          </p:nvPr>
        </p:nvSpPr>
        <p:spPr/>
        <p:txBody>
          <a:bodyPr/>
          <a:lstStyle>
            <a:lvl1pPr>
              <a:defRPr/>
            </a:lvl1pPr>
          </a:lstStyle>
          <a:p>
            <a:pPr>
              <a:defRPr/>
            </a:pPr>
            <a:fld id="{9A7A58DE-CCCC-4CF9-8A0D-9A3CF0C42B47}" type="slidenum">
              <a:rPr lang="es-VE"/>
              <a:pPr>
                <a:defRPr/>
              </a:pPr>
              <a:t>‹Nº›</a:t>
            </a:fld>
            <a:endParaRPr lang="es-V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59B068B6-CAA4-4112-B9D2-E65DFDCB5616}" type="datetimeFigureOut">
              <a:rPr lang="es-VE"/>
              <a:pPr>
                <a:defRPr/>
              </a:pPr>
              <a:t>10/04/2014</a:t>
            </a:fld>
            <a:endParaRPr lang="es-VE"/>
          </a:p>
        </p:txBody>
      </p:sp>
      <p:sp>
        <p:nvSpPr>
          <p:cNvPr id="3" name="4 Marcador de pie de página"/>
          <p:cNvSpPr>
            <a:spLocks noGrp="1"/>
          </p:cNvSpPr>
          <p:nvPr>
            <p:ph type="ftr" sz="quarter" idx="11"/>
          </p:nvPr>
        </p:nvSpPr>
        <p:spPr/>
        <p:txBody>
          <a:bodyPr/>
          <a:lstStyle>
            <a:lvl1pPr>
              <a:defRPr/>
            </a:lvl1pPr>
          </a:lstStyle>
          <a:p>
            <a:pPr>
              <a:defRPr/>
            </a:pPr>
            <a:endParaRPr lang="es-VE"/>
          </a:p>
        </p:txBody>
      </p:sp>
      <p:sp>
        <p:nvSpPr>
          <p:cNvPr id="4" name="5 Marcador de número de diapositiva"/>
          <p:cNvSpPr>
            <a:spLocks noGrp="1"/>
          </p:cNvSpPr>
          <p:nvPr>
            <p:ph type="sldNum" sz="quarter" idx="12"/>
          </p:nvPr>
        </p:nvSpPr>
        <p:spPr/>
        <p:txBody>
          <a:bodyPr/>
          <a:lstStyle>
            <a:lvl1pPr>
              <a:defRPr/>
            </a:lvl1pPr>
          </a:lstStyle>
          <a:p>
            <a:pPr>
              <a:defRPr/>
            </a:pPr>
            <a:fld id="{60E9EB4D-8C57-43F6-9EBE-5CD631BE7114}" type="slidenum">
              <a:rPr lang="es-VE"/>
              <a:pPr>
                <a:defRPr/>
              </a:pPr>
              <a:t>‹Nº›</a:t>
            </a:fld>
            <a:endParaRPr lang="es-V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VE"/>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7A2D076C-0CEC-4F13-85EC-A27AF6EF75ED}" type="datetimeFigureOut">
              <a:rPr lang="es-VE"/>
              <a:pPr>
                <a:defRPr/>
              </a:pPr>
              <a:t>10/04/2014</a:t>
            </a:fld>
            <a:endParaRPr lang="es-VE"/>
          </a:p>
        </p:txBody>
      </p:sp>
      <p:sp>
        <p:nvSpPr>
          <p:cNvPr id="6" name="4 Marcador de pie de página"/>
          <p:cNvSpPr>
            <a:spLocks noGrp="1"/>
          </p:cNvSpPr>
          <p:nvPr>
            <p:ph type="ftr" sz="quarter" idx="11"/>
          </p:nvPr>
        </p:nvSpPr>
        <p:spPr/>
        <p:txBody>
          <a:bodyPr/>
          <a:lstStyle>
            <a:lvl1pPr>
              <a:defRPr/>
            </a:lvl1pPr>
          </a:lstStyle>
          <a:p>
            <a:pPr>
              <a:defRPr/>
            </a:pPr>
            <a:endParaRPr lang="es-VE"/>
          </a:p>
        </p:txBody>
      </p:sp>
      <p:sp>
        <p:nvSpPr>
          <p:cNvPr id="7" name="5 Marcador de número de diapositiva"/>
          <p:cNvSpPr>
            <a:spLocks noGrp="1"/>
          </p:cNvSpPr>
          <p:nvPr>
            <p:ph type="sldNum" sz="quarter" idx="12"/>
          </p:nvPr>
        </p:nvSpPr>
        <p:spPr/>
        <p:txBody>
          <a:bodyPr/>
          <a:lstStyle>
            <a:lvl1pPr>
              <a:defRPr/>
            </a:lvl1pPr>
          </a:lstStyle>
          <a:p>
            <a:pPr>
              <a:defRPr/>
            </a:pPr>
            <a:fld id="{81C5CDC3-96B1-46C5-87D9-42304ED49454}" type="slidenum">
              <a:rPr lang="es-VE"/>
              <a:pPr>
                <a:defRPr/>
              </a:pPr>
              <a:t>‹Nº›</a:t>
            </a:fld>
            <a:endParaRPr lang="es-V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VE"/>
          </a:p>
        </p:txBody>
      </p:sp>
      <p:sp>
        <p:nvSpPr>
          <p:cNvPr id="3" name="2 Marcador de posición de imagen"/>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VE"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9F455B60-8558-4ED0-8511-EA233BD50954}" type="datetimeFigureOut">
              <a:rPr lang="es-VE"/>
              <a:pPr>
                <a:defRPr/>
              </a:pPr>
              <a:t>10/04/2014</a:t>
            </a:fld>
            <a:endParaRPr lang="es-VE"/>
          </a:p>
        </p:txBody>
      </p:sp>
      <p:sp>
        <p:nvSpPr>
          <p:cNvPr id="6" name="4 Marcador de pie de página"/>
          <p:cNvSpPr>
            <a:spLocks noGrp="1"/>
          </p:cNvSpPr>
          <p:nvPr>
            <p:ph type="ftr" sz="quarter" idx="11"/>
          </p:nvPr>
        </p:nvSpPr>
        <p:spPr/>
        <p:txBody>
          <a:bodyPr/>
          <a:lstStyle>
            <a:lvl1pPr>
              <a:defRPr/>
            </a:lvl1pPr>
          </a:lstStyle>
          <a:p>
            <a:pPr>
              <a:defRPr/>
            </a:pPr>
            <a:endParaRPr lang="es-VE"/>
          </a:p>
        </p:txBody>
      </p:sp>
      <p:sp>
        <p:nvSpPr>
          <p:cNvPr id="7" name="5 Marcador de número de diapositiva"/>
          <p:cNvSpPr>
            <a:spLocks noGrp="1"/>
          </p:cNvSpPr>
          <p:nvPr>
            <p:ph type="sldNum" sz="quarter" idx="12"/>
          </p:nvPr>
        </p:nvSpPr>
        <p:spPr/>
        <p:txBody>
          <a:bodyPr/>
          <a:lstStyle>
            <a:lvl1pPr>
              <a:defRPr/>
            </a:lvl1pPr>
          </a:lstStyle>
          <a:p>
            <a:pPr>
              <a:defRPr/>
            </a:pPr>
            <a:fld id="{B3AA6211-45D5-496A-8F53-91E89CF838B4}" type="slidenum">
              <a:rPr lang="es-VE"/>
              <a:pPr>
                <a:defRPr/>
              </a:pPr>
              <a:t>‹Nº›</a:t>
            </a:fld>
            <a:endParaRPr lang="es-V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CFFCC"/>
        </a:solidFill>
        <a:effectLst/>
      </p:bgPr>
    </p:bg>
    <p:spTree>
      <p:nvGrpSpPr>
        <p:cNvPr id="1" name=""/>
        <p:cNvGrpSpPr/>
        <p:nvPr/>
      </p:nvGrpSpPr>
      <p:grpSpPr>
        <a:xfrm>
          <a:off x="0" y="0"/>
          <a:ext cx="0" cy="0"/>
          <a:chOff x="0" y="0"/>
          <a:chExt cx="0" cy="0"/>
        </a:xfrm>
      </p:grpSpPr>
      <p:sp>
        <p:nvSpPr>
          <p:cNvPr id="1026" name="1 Marcador de título"/>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smtClean="0"/>
              <a:t>Haga clic para modificar el estilo de título del patrón</a:t>
            </a:r>
            <a:endParaRPr lang="es-VE" smtClean="0"/>
          </a:p>
        </p:txBody>
      </p:sp>
      <p:sp>
        <p:nvSpPr>
          <p:cNvPr id="1027" name="2 Marcador de texto"/>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smtClean="0"/>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FD70E237-7B6A-46B8-A281-132E7610C249}" type="datetimeFigureOut">
              <a:rPr lang="es-VE"/>
              <a:pPr>
                <a:defRPr/>
              </a:pPr>
              <a:t>10/04/2014</a:t>
            </a:fld>
            <a:endParaRPr lang="es-VE"/>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s-VE"/>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42D2BE24-B344-4170-BAC0-A4234B58F5D5}" type="slidenum">
              <a:rPr lang="es-VE"/>
              <a:pPr>
                <a:defRPr/>
              </a:pPr>
              <a:t>‹Nº›</a:t>
            </a:fld>
            <a:endParaRPr lang="es-VE"/>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V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jpe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ve/url?sa=i&amp;rct=j&amp;q=diazepam+&amp;source=images&amp;cd=&amp;cad=rja&amp;docid=NSX5ftDSR-ZabM&amp;tbnid=FhICUUdLS88ZxM:&amp;ved=0CAUQjRw&amp;url=http://sixthseal.com/2004/02/newsflash-another-clinic-hit-by-notorious-doctor-shopper-veritas/&amp;ei=YBWoUZfzOavG0gGztIGwBQ&amp;bvm=bv.47244034,d.dmQ&amp;psig=AFQjCNGAKw-xe5_VBARhClEl0gBjf2qjhg&amp;ust=1370056367328149" TargetMode="Externa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hyperlink" Target="http://www.google.co.ve/url?sa=i&amp;source=images&amp;cd=&amp;cad=rja&amp;docid=Bah-0BYo-JmUyM&amp;tbnid=D74yV7nk3_Ra-M:&amp;ved=0CAgQjRwwAA&amp;url=http://cronicasmundosocultos.blogspot.com/2010/05/descubren-el-mecanismo-por-el-que-la.html&amp;ei=0RWoUfuPOqbn0QHmloG4CQ&amp;psig=AFQjCNHxaxYDrWOpAQI7VBDxoLABwaxYog&amp;ust=1370056529985154"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395288" y="2708275"/>
            <a:ext cx="8569325" cy="1081088"/>
          </a:xfrm>
        </p:spPr>
        <p:style>
          <a:lnRef idx="1">
            <a:schemeClr val="accent5"/>
          </a:lnRef>
          <a:fillRef idx="2">
            <a:schemeClr val="accent5"/>
          </a:fillRef>
          <a:effectRef idx="1">
            <a:schemeClr val="accent5"/>
          </a:effectRef>
          <a:fontRef idx="minor">
            <a:schemeClr val="dk1"/>
          </a:fontRef>
        </p:style>
        <p:txBody>
          <a:bodyPr rtlCol="0">
            <a:normAutofit fontScale="92500"/>
          </a:bodyPr>
          <a:lstStyle/>
          <a:p>
            <a:pPr fontAlgn="auto">
              <a:spcAft>
                <a:spcPts val="0"/>
              </a:spcAft>
              <a:buFont typeface="Arial" pitchFamily="34" charset="0"/>
              <a:buNone/>
              <a:defRPr/>
            </a:pPr>
            <a:r>
              <a:rPr lang="es-VE" sz="2600" b="1" dirty="0" err="1">
                <a:solidFill>
                  <a:schemeClr val="tx1"/>
                </a:solidFill>
              </a:rPr>
              <a:t>Figueira</a:t>
            </a:r>
            <a:r>
              <a:rPr lang="es-VE" sz="2600" b="1" dirty="0">
                <a:solidFill>
                  <a:schemeClr val="tx1"/>
                </a:solidFill>
              </a:rPr>
              <a:t> J, Blanco Z, Álvarez MT, Urbina MT, Medina R, </a:t>
            </a:r>
            <a:r>
              <a:rPr lang="es-VE" sz="2600" b="1" dirty="0" err="1">
                <a:solidFill>
                  <a:schemeClr val="tx1"/>
                </a:solidFill>
              </a:rPr>
              <a:t>Benjamin</a:t>
            </a:r>
            <a:r>
              <a:rPr lang="es-VE" sz="2600" b="1" dirty="0">
                <a:solidFill>
                  <a:schemeClr val="tx1"/>
                </a:solidFill>
              </a:rPr>
              <a:t> I.</a:t>
            </a:r>
          </a:p>
          <a:p>
            <a:pPr fontAlgn="auto">
              <a:spcAft>
                <a:spcPts val="0"/>
              </a:spcAft>
              <a:buFont typeface="Arial" pitchFamily="34" charset="0"/>
              <a:buNone/>
              <a:defRPr/>
            </a:pPr>
            <a:r>
              <a:rPr lang="es-VE" sz="2500" b="1" dirty="0" smtClean="0">
                <a:solidFill>
                  <a:schemeClr val="tx1"/>
                </a:solidFill>
              </a:rPr>
              <a:t>CARACAS-VENEZUELA 2012</a:t>
            </a:r>
          </a:p>
          <a:p>
            <a:pPr fontAlgn="auto">
              <a:spcAft>
                <a:spcPts val="0"/>
              </a:spcAft>
              <a:buFont typeface="Arial" pitchFamily="34" charset="0"/>
              <a:buNone/>
              <a:defRPr/>
            </a:pPr>
            <a:endParaRPr lang="es-VE" dirty="0"/>
          </a:p>
        </p:txBody>
      </p:sp>
      <p:sp>
        <p:nvSpPr>
          <p:cNvPr id="5" name="AutoShape 160"/>
          <p:cNvSpPr>
            <a:spLocks noChangeArrowheads="1"/>
          </p:cNvSpPr>
          <p:nvPr/>
        </p:nvSpPr>
        <p:spPr bwMode="auto">
          <a:xfrm>
            <a:off x="250825" y="809625"/>
            <a:ext cx="8677275" cy="1466850"/>
          </a:xfrm>
          <a:prstGeom prst="flowChartAlternateProcess">
            <a:avLst/>
          </a:prstGeom>
          <a:ln>
            <a:headEnd/>
            <a:tailEnd/>
          </a:ln>
        </p:spPr>
        <p:style>
          <a:lnRef idx="1">
            <a:schemeClr val="accent6"/>
          </a:lnRef>
          <a:fillRef idx="2">
            <a:schemeClr val="accent6"/>
          </a:fillRef>
          <a:effectRef idx="1">
            <a:schemeClr val="accent6"/>
          </a:effectRef>
          <a:fontRef idx="minor">
            <a:schemeClr val="dk1"/>
          </a:fontRef>
        </p:style>
        <p:txBody>
          <a:bodyPr wrap="none" anchor="ctr"/>
          <a:lstStyle/>
          <a:p>
            <a:pPr algn="ctr" fontAlgn="auto">
              <a:spcBef>
                <a:spcPts val="0"/>
              </a:spcBef>
              <a:spcAft>
                <a:spcPts val="0"/>
              </a:spcAft>
              <a:defRPr/>
            </a:pPr>
            <a:endParaRPr lang="es-ES" sz="2800" b="1" dirty="0">
              <a:solidFill>
                <a:srgbClr val="FF0000"/>
              </a:solidFill>
              <a:effectLst>
                <a:outerShdw blurRad="38100" dist="38100" dir="2700000" algn="tl">
                  <a:srgbClr val="000000">
                    <a:alpha val="43137"/>
                  </a:srgbClr>
                </a:outerShdw>
              </a:effectLst>
              <a:latin typeface="Century Gothic" pitchFamily="34" charset="0"/>
            </a:endParaRPr>
          </a:p>
          <a:p>
            <a:pPr algn="ctr" fontAlgn="auto">
              <a:spcBef>
                <a:spcPts val="0"/>
              </a:spcBef>
              <a:spcAft>
                <a:spcPts val="0"/>
              </a:spcAft>
              <a:defRPr/>
            </a:pPr>
            <a:r>
              <a:rPr lang="es-ES" sz="2700" b="1" dirty="0">
                <a:solidFill>
                  <a:schemeClr val="accent5">
                    <a:lumMod val="75000"/>
                  </a:schemeClr>
                </a:solidFill>
                <a:effectLst>
                  <a:outerShdw blurRad="38100" dist="38100" dir="2700000" algn="tl">
                    <a:srgbClr val="000000">
                      <a:alpha val="43137"/>
                    </a:srgbClr>
                  </a:outerShdw>
                </a:effectLst>
                <a:latin typeface="Century Gothic" pitchFamily="34" charset="0"/>
              </a:rPr>
              <a:t>TRANSFERENCIA </a:t>
            </a:r>
            <a:r>
              <a:rPr lang="es-ES" sz="2700" b="1" dirty="0">
                <a:solidFill>
                  <a:schemeClr val="accent5">
                    <a:lumMod val="75000"/>
                  </a:schemeClr>
                </a:solidFill>
                <a:effectLst>
                  <a:outerShdw blurRad="38100" dist="38100" dir="2700000" algn="tl">
                    <a:srgbClr val="000000">
                      <a:alpha val="43137"/>
                    </a:srgbClr>
                  </a:outerShdw>
                </a:effectLst>
                <a:latin typeface="Century Gothic" pitchFamily="34" charset="0"/>
              </a:rPr>
              <a:t>EMBRIONARIA CON DIAZEPAM, </a:t>
            </a:r>
            <a:endParaRPr lang="es-ES" sz="2700" b="1" dirty="0">
              <a:solidFill>
                <a:schemeClr val="accent5">
                  <a:lumMod val="75000"/>
                </a:schemeClr>
              </a:solidFill>
              <a:effectLst>
                <a:outerShdw blurRad="38100" dist="38100" dir="2700000" algn="tl">
                  <a:srgbClr val="000000">
                    <a:alpha val="43137"/>
                  </a:srgbClr>
                </a:outerShdw>
              </a:effectLst>
              <a:latin typeface="Century Gothic" pitchFamily="34" charset="0"/>
            </a:endParaRPr>
          </a:p>
          <a:p>
            <a:pPr algn="ctr" fontAlgn="auto">
              <a:spcBef>
                <a:spcPts val="0"/>
              </a:spcBef>
              <a:spcAft>
                <a:spcPts val="0"/>
              </a:spcAft>
              <a:defRPr/>
            </a:pPr>
            <a:r>
              <a:rPr lang="es-ES" sz="2700" b="1" dirty="0">
                <a:solidFill>
                  <a:schemeClr val="accent5">
                    <a:lumMod val="75000"/>
                  </a:schemeClr>
                </a:solidFill>
                <a:effectLst>
                  <a:outerShdw blurRad="38100" dist="38100" dir="2700000" algn="tl">
                    <a:srgbClr val="000000">
                      <a:alpha val="43137"/>
                    </a:srgbClr>
                  </a:outerShdw>
                </a:effectLst>
                <a:latin typeface="Century Gothic" pitchFamily="34" charset="0"/>
              </a:rPr>
              <a:t>ACUPUNTURA O ANESTESIA TOTAL INTRAVENOSA:  </a:t>
            </a:r>
          </a:p>
          <a:p>
            <a:pPr algn="ctr" fontAlgn="auto">
              <a:spcBef>
                <a:spcPts val="0"/>
              </a:spcBef>
              <a:spcAft>
                <a:spcPts val="0"/>
              </a:spcAft>
              <a:defRPr/>
            </a:pPr>
            <a:r>
              <a:rPr lang="es-ES" sz="2700" b="1" dirty="0">
                <a:solidFill>
                  <a:schemeClr val="accent5">
                    <a:lumMod val="75000"/>
                  </a:schemeClr>
                </a:solidFill>
                <a:effectLst>
                  <a:outerShdw blurRad="38100" dist="38100" dir="2700000" algn="tl">
                    <a:srgbClr val="000000">
                      <a:alpha val="43137"/>
                    </a:srgbClr>
                  </a:outerShdw>
                </a:effectLst>
                <a:latin typeface="Century Gothic" pitchFamily="34" charset="0"/>
              </a:rPr>
              <a:t>MEJORA LA ANSIEDAD ?</a:t>
            </a:r>
          </a:p>
          <a:p>
            <a:pPr algn="ctr" fontAlgn="auto">
              <a:spcBef>
                <a:spcPts val="0"/>
              </a:spcBef>
              <a:spcAft>
                <a:spcPts val="0"/>
              </a:spcAft>
              <a:defRPr/>
            </a:pPr>
            <a:endParaRPr lang="es-ES" sz="3200" b="1" dirty="0">
              <a:solidFill>
                <a:srgbClr val="FF0000"/>
              </a:solidFill>
              <a:effectLst>
                <a:outerShdw blurRad="38100" dist="38100" dir="2700000" algn="tl">
                  <a:srgbClr val="000000">
                    <a:alpha val="43137"/>
                  </a:srgbClr>
                </a:outerShdw>
              </a:effectLst>
              <a:latin typeface="Century Gothic" pitchFamily="34" charset="0"/>
            </a:endParaRPr>
          </a:p>
        </p:txBody>
      </p:sp>
      <p:pic>
        <p:nvPicPr>
          <p:cNvPr id="14339" name="Picture 2"/>
          <p:cNvPicPr>
            <a:picLocks noChangeAspect="1" noChangeArrowheads="1"/>
          </p:cNvPicPr>
          <p:nvPr/>
        </p:nvPicPr>
        <p:blipFill>
          <a:blip r:embed="rId2"/>
          <a:srcRect/>
          <a:stretch>
            <a:fillRect/>
          </a:stretch>
        </p:blipFill>
        <p:spPr bwMode="auto">
          <a:xfrm>
            <a:off x="2339975" y="4292600"/>
            <a:ext cx="4868863" cy="16017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Grp="1"/>
          </p:cNvGraphicFramePr>
          <p:nvPr>
            <p:ph idx="1"/>
          </p:nvPr>
        </p:nvGraphicFramePr>
        <p:xfrm>
          <a:off x="827088" y="1700213"/>
          <a:ext cx="7561262" cy="3673475"/>
        </p:xfrm>
        <a:graphic>
          <a:graphicData uri="http://schemas.openxmlformats.org/drawingml/2006/table">
            <a:tbl>
              <a:tblPr firstRow="1" firstCol="1" bandRow="1">
                <a:tableStyleId>{5C22544A-7EE6-4342-B048-85BDC9FD1C3A}</a:tableStyleId>
              </a:tblPr>
              <a:tblGrid>
                <a:gridCol w="2043666"/>
                <a:gridCol w="1230333"/>
                <a:gridCol w="1230333"/>
                <a:gridCol w="1144955"/>
                <a:gridCol w="1031718"/>
                <a:gridCol w="879836"/>
              </a:tblGrid>
              <a:tr h="718901">
                <a:tc gridSpan="6">
                  <a:txBody>
                    <a:bodyPr/>
                    <a:lstStyle/>
                    <a:p>
                      <a:pPr algn="ctr">
                        <a:lnSpc>
                          <a:spcPct val="115000"/>
                        </a:lnSpc>
                        <a:spcAft>
                          <a:spcPts val="0"/>
                        </a:spcAft>
                      </a:pPr>
                      <a:r>
                        <a:rPr lang="es-ES" sz="2000" dirty="0">
                          <a:effectLst>
                            <a:outerShdw blurRad="38100" dist="38100" dir="2700000" algn="tl">
                              <a:srgbClr val="000000">
                                <a:alpha val="43137"/>
                              </a:srgbClr>
                            </a:outerShdw>
                          </a:effectLst>
                        </a:rPr>
                        <a:t>Cuadro 2. Tipo de Transferencia según Tratamiento en el momento de la transferencia embrionaria</a:t>
                      </a:r>
                      <a:endParaRPr lang="es-VE" sz="2000" b="1" dirty="0">
                        <a:effectLst>
                          <a:outerShdw blurRad="38100" dist="38100" dir="2700000" algn="tl">
                            <a:srgbClr val="000000">
                              <a:alpha val="43137"/>
                            </a:srgbClr>
                          </a:outerShdw>
                        </a:effectLst>
                        <a:latin typeface="Calibri"/>
                        <a:ea typeface="Calibri"/>
                        <a:cs typeface="Times New Roman"/>
                      </a:endParaRPr>
                    </a:p>
                  </a:txBody>
                  <a:tcPr marL="44450" marR="44450" marT="0" marB="0" anchor="ctr"/>
                </a:tc>
                <a:tc hMerge="1">
                  <a:txBody>
                    <a:bodyPr/>
                    <a:lstStyle/>
                    <a:p>
                      <a:endParaRPr lang="es-VE"/>
                    </a:p>
                  </a:txBody>
                  <a:tcPr/>
                </a:tc>
                <a:tc hMerge="1">
                  <a:txBody>
                    <a:bodyPr/>
                    <a:lstStyle/>
                    <a:p>
                      <a:endParaRPr lang="es-VE"/>
                    </a:p>
                  </a:txBody>
                  <a:tcPr/>
                </a:tc>
                <a:tc hMerge="1">
                  <a:txBody>
                    <a:bodyPr/>
                    <a:lstStyle/>
                    <a:p>
                      <a:endParaRPr lang="es-VE"/>
                    </a:p>
                  </a:txBody>
                  <a:tcPr/>
                </a:tc>
                <a:tc hMerge="1">
                  <a:txBody>
                    <a:bodyPr/>
                    <a:lstStyle/>
                    <a:p>
                      <a:endParaRPr lang="es-VE"/>
                    </a:p>
                  </a:txBody>
                  <a:tcPr/>
                </a:tc>
                <a:tc hMerge="1">
                  <a:txBody>
                    <a:bodyPr/>
                    <a:lstStyle/>
                    <a:p>
                      <a:endParaRPr lang="es-VE"/>
                    </a:p>
                  </a:txBody>
                  <a:tcPr/>
                </a:tc>
              </a:tr>
              <a:tr h="371924">
                <a:tc rowSpan="2">
                  <a:txBody>
                    <a:bodyPr/>
                    <a:lstStyle/>
                    <a:p>
                      <a:pPr algn="ctr">
                        <a:lnSpc>
                          <a:spcPct val="115000"/>
                        </a:lnSpc>
                        <a:spcAft>
                          <a:spcPts val="0"/>
                        </a:spcAft>
                      </a:pPr>
                      <a:r>
                        <a:rPr lang="es-ES" sz="2000" dirty="0">
                          <a:effectLst>
                            <a:outerShdw blurRad="38100" dist="38100" dir="2700000" algn="tl">
                              <a:srgbClr val="000000">
                                <a:alpha val="43137"/>
                              </a:srgbClr>
                            </a:outerShdw>
                          </a:effectLst>
                        </a:rPr>
                        <a:t>Tipo</a:t>
                      </a:r>
                      <a:endParaRPr lang="es-VE" sz="2000" b="1" dirty="0">
                        <a:effectLst>
                          <a:outerShdw blurRad="38100" dist="38100" dir="2700000" algn="tl">
                            <a:srgbClr val="000000">
                              <a:alpha val="43137"/>
                            </a:srgbClr>
                          </a:outerShdw>
                        </a:effectLst>
                        <a:latin typeface="Calibri"/>
                        <a:ea typeface="Calibri"/>
                        <a:cs typeface="Times New Roman"/>
                      </a:endParaRPr>
                    </a:p>
                  </a:txBody>
                  <a:tcPr marL="44450" marR="44450" marT="0" marB="0" anchor="ctr"/>
                </a:tc>
                <a:tc gridSpan="4">
                  <a:txBody>
                    <a:bodyPr/>
                    <a:lstStyle/>
                    <a:p>
                      <a:pPr algn="ctr">
                        <a:lnSpc>
                          <a:spcPct val="115000"/>
                        </a:lnSpc>
                        <a:spcAft>
                          <a:spcPts val="0"/>
                        </a:spcAft>
                      </a:pPr>
                      <a:r>
                        <a:rPr lang="es-ES" sz="2000" dirty="0">
                          <a:effectLst>
                            <a:outerShdw blurRad="38100" dist="38100" dir="2700000" algn="tl">
                              <a:srgbClr val="000000">
                                <a:alpha val="43137"/>
                              </a:srgbClr>
                            </a:outerShdw>
                          </a:effectLst>
                        </a:rPr>
                        <a:t>Tratamiento</a:t>
                      </a:r>
                      <a:endParaRPr lang="es-VE" sz="2000" b="0" dirty="0">
                        <a:effectLst>
                          <a:outerShdw blurRad="38100" dist="38100" dir="2700000" algn="tl">
                            <a:srgbClr val="000000">
                              <a:alpha val="43137"/>
                            </a:srgbClr>
                          </a:outerShdw>
                        </a:effectLst>
                        <a:latin typeface="Calibri"/>
                        <a:ea typeface="Calibri"/>
                        <a:cs typeface="Times New Roman"/>
                      </a:endParaRPr>
                    </a:p>
                  </a:txBody>
                  <a:tcPr marL="44450" marR="44450" marT="0" marB="0" anchor="ctr"/>
                </a:tc>
                <a:tc hMerge="1">
                  <a:txBody>
                    <a:bodyPr/>
                    <a:lstStyle/>
                    <a:p>
                      <a:endParaRPr lang="es-VE"/>
                    </a:p>
                  </a:txBody>
                  <a:tcPr/>
                </a:tc>
                <a:tc hMerge="1">
                  <a:txBody>
                    <a:bodyPr/>
                    <a:lstStyle/>
                    <a:p>
                      <a:endParaRPr lang="es-VE"/>
                    </a:p>
                  </a:txBody>
                  <a:tcPr/>
                </a:tc>
                <a:tc hMerge="1">
                  <a:txBody>
                    <a:bodyPr/>
                    <a:lstStyle/>
                    <a:p>
                      <a:endParaRPr lang="es-VE"/>
                    </a:p>
                  </a:txBody>
                  <a:tcPr/>
                </a:tc>
                <a:tc rowSpan="2">
                  <a:txBody>
                    <a:bodyPr/>
                    <a:lstStyle/>
                    <a:p>
                      <a:pPr algn="ctr">
                        <a:lnSpc>
                          <a:spcPct val="115000"/>
                        </a:lnSpc>
                        <a:spcAft>
                          <a:spcPts val="0"/>
                        </a:spcAft>
                      </a:pPr>
                      <a:r>
                        <a:rPr lang="es-ES" sz="2000">
                          <a:effectLst>
                            <a:outerShdw blurRad="38100" dist="38100" dir="2700000" algn="tl">
                              <a:srgbClr val="000000">
                                <a:alpha val="43137"/>
                              </a:srgbClr>
                            </a:outerShdw>
                          </a:effectLst>
                        </a:rPr>
                        <a:t>Total</a:t>
                      </a:r>
                      <a:endParaRPr lang="es-VE" sz="2000" b="0">
                        <a:effectLst>
                          <a:outerShdw blurRad="38100" dist="38100" dir="2700000" algn="tl">
                            <a:srgbClr val="000000">
                              <a:alpha val="43137"/>
                            </a:srgbClr>
                          </a:outerShdw>
                        </a:effectLst>
                        <a:latin typeface="Calibri"/>
                        <a:ea typeface="Calibri"/>
                        <a:cs typeface="Times New Roman"/>
                      </a:endParaRPr>
                    </a:p>
                  </a:txBody>
                  <a:tcPr marL="44450" marR="44450" marT="0" marB="0" anchor="ctr"/>
                </a:tc>
              </a:tr>
              <a:tr h="700091">
                <a:tc vMerge="1">
                  <a:txBody>
                    <a:bodyPr/>
                    <a:lstStyle/>
                    <a:p>
                      <a:endParaRPr lang="es-VE"/>
                    </a:p>
                  </a:txBody>
                  <a:tcPr/>
                </a:tc>
                <a:tc>
                  <a:txBody>
                    <a:bodyPr/>
                    <a:lstStyle/>
                    <a:p>
                      <a:pPr algn="ctr">
                        <a:lnSpc>
                          <a:spcPct val="115000"/>
                        </a:lnSpc>
                        <a:spcAft>
                          <a:spcPts val="0"/>
                        </a:spcAft>
                      </a:pPr>
                      <a:r>
                        <a:rPr lang="es-ES" sz="1800" dirty="0" err="1">
                          <a:effectLst/>
                        </a:rPr>
                        <a:t>Diazepam</a:t>
                      </a:r>
                      <a:r>
                        <a:rPr lang="es-ES" sz="1800" dirty="0">
                          <a:effectLst/>
                        </a:rPr>
                        <a:t> </a:t>
                      </a:r>
                      <a:endParaRPr lang="es-ES" sz="1800" dirty="0" smtClean="0">
                        <a:effectLst/>
                      </a:endParaRPr>
                    </a:p>
                    <a:p>
                      <a:pPr algn="ctr">
                        <a:lnSpc>
                          <a:spcPct val="115000"/>
                        </a:lnSpc>
                        <a:spcAft>
                          <a:spcPts val="0"/>
                        </a:spcAft>
                      </a:pPr>
                      <a:r>
                        <a:rPr lang="es-ES" sz="1800" dirty="0" smtClean="0">
                          <a:effectLst/>
                        </a:rPr>
                        <a:t>5 mg</a:t>
                      </a:r>
                      <a:endParaRPr lang="es-VE" sz="1800" b="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800" dirty="0">
                          <a:effectLst/>
                        </a:rPr>
                        <a:t>Acupuntura</a:t>
                      </a:r>
                      <a:endParaRPr lang="es-VE" sz="1800" b="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800" dirty="0">
                          <a:effectLst/>
                        </a:rPr>
                        <a:t>Anestesia</a:t>
                      </a:r>
                      <a:endParaRPr lang="es-VE" sz="1800" b="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800" dirty="0">
                          <a:effectLst/>
                        </a:rPr>
                        <a:t>Control</a:t>
                      </a:r>
                      <a:endParaRPr lang="es-VE" sz="1800" b="0" dirty="0">
                        <a:effectLst/>
                        <a:latin typeface="Calibri"/>
                        <a:ea typeface="Calibri"/>
                        <a:cs typeface="Times New Roman"/>
                      </a:endParaRPr>
                    </a:p>
                  </a:txBody>
                  <a:tcPr marL="44450" marR="44450" marT="0" marB="0" anchor="ctr"/>
                </a:tc>
                <a:tc vMerge="1">
                  <a:txBody>
                    <a:bodyPr/>
                    <a:lstStyle/>
                    <a:p>
                      <a:endParaRPr lang="es-VE"/>
                    </a:p>
                  </a:txBody>
                  <a:tcPr/>
                </a:tc>
              </a:tr>
              <a:tr h="371924">
                <a:tc>
                  <a:txBody>
                    <a:bodyPr/>
                    <a:lstStyle/>
                    <a:p>
                      <a:pPr algn="ctr">
                        <a:lnSpc>
                          <a:spcPct val="115000"/>
                        </a:lnSpc>
                        <a:spcAft>
                          <a:spcPts val="0"/>
                        </a:spcAft>
                      </a:pPr>
                      <a:r>
                        <a:rPr lang="es-ES" sz="2000" dirty="0">
                          <a:effectLst>
                            <a:outerShdw blurRad="38100" dist="38100" dir="2700000" algn="tl">
                              <a:srgbClr val="000000">
                                <a:alpha val="43137"/>
                              </a:srgbClr>
                            </a:outerShdw>
                          </a:effectLst>
                        </a:rPr>
                        <a:t>Excelente</a:t>
                      </a:r>
                      <a:endParaRPr lang="es-VE" sz="2000" b="1" dirty="0">
                        <a:effectLst>
                          <a:outerShdw blurRad="38100" dist="38100" dir="2700000" algn="tl">
                            <a:srgbClr val="000000">
                              <a:alpha val="43137"/>
                            </a:srgbClr>
                          </a:outerShdw>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dirty="0">
                          <a:effectLst/>
                        </a:rPr>
                        <a:t>17</a:t>
                      </a:r>
                      <a:endParaRPr lang="es-VE" sz="2000" b="0" dirty="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dirty="0">
                          <a:effectLst/>
                        </a:rPr>
                        <a:t>16</a:t>
                      </a:r>
                      <a:endParaRPr lang="es-VE" sz="2000" b="0" dirty="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dirty="0">
                          <a:effectLst/>
                        </a:rPr>
                        <a:t>7</a:t>
                      </a:r>
                      <a:endParaRPr lang="es-VE" sz="2000" b="0" dirty="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a:effectLst/>
                        </a:rPr>
                        <a:t>20</a:t>
                      </a:r>
                      <a:endParaRPr lang="es-VE" sz="2000" b="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dirty="0">
                          <a:effectLst/>
                        </a:rPr>
                        <a:t>60</a:t>
                      </a:r>
                      <a:endParaRPr lang="es-VE" sz="2000" b="0" dirty="0">
                        <a:effectLst/>
                        <a:latin typeface="Calibri"/>
                        <a:ea typeface="Calibri"/>
                        <a:cs typeface="Times New Roman"/>
                      </a:endParaRPr>
                    </a:p>
                  </a:txBody>
                  <a:tcPr marL="44450" marR="44450" marT="0" marB="0"/>
                </a:tc>
              </a:tr>
              <a:tr h="371924">
                <a:tc>
                  <a:txBody>
                    <a:bodyPr/>
                    <a:lstStyle/>
                    <a:p>
                      <a:pPr algn="ctr">
                        <a:lnSpc>
                          <a:spcPct val="115000"/>
                        </a:lnSpc>
                        <a:spcAft>
                          <a:spcPts val="0"/>
                        </a:spcAft>
                      </a:pPr>
                      <a:r>
                        <a:rPr lang="es-ES" sz="2000" dirty="0">
                          <a:effectLst>
                            <a:outerShdw blurRad="38100" dist="38100" dir="2700000" algn="tl">
                              <a:srgbClr val="000000">
                                <a:alpha val="43137"/>
                              </a:srgbClr>
                            </a:outerShdw>
                          </a:effectLst>
                        </a:rPr>
                        <a:t>Buena</a:t>
                      </a:r>
                      <a:endParaRPr lang="es-VE" sz="2000" b="1" dirty="0">
                        <a:effectLst>
                          <a:outerShdw blurRad="38100" dist="38100" dir="2700000" algn="tl">
                            <a:srgbClr val="000000">
                              <a:alpha val="43137"/>
                            </a:srgbClr>
                          </a:outerShdw>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dirty="0">
                          <a:effectLst/>
                        </a:rPr>
                        <a:t>28</a:t>
                      </a:r>
                      <a:endParaRPr lang="es-VE" sz="2000" b="0" dirty="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dirty="0">
                          <a:effectLst/>
                        </a:rPr>
                        <a:t>44</a:t>
                      </a:r>
                      <a:endParaRPr lang="es-VE" sz="2000" b="0" dirty="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dirty="0">
                          <a:effectLst/>
                        </a:rPr>
                        <a:t>4</a:t>
                      </a:r>
                      <a:endParaRPr lang="es-VE" sz="2000" b="0" dirty="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dirty="0">
                          <a:effectLst/>
                        </a:rPr>
                        <a:t>40</a:t>
                      </a:r>
                      <a:endParaRPr lang="es-VE" sz="2000" b="0" dirty="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dirty="0">
                          <a:effectLst/>
                        </a:rPr>
                        <a:t>116</a:t>
                      </a:r>
                      <a:endParaRPr lang="es-VE" sz="2000" b="0" dirty="0">
                        <a:effectLst/>
                        <a:latin typeface="Calibri"/>
                        <a:ea typeface="Calibri"/>
                        <a:cs typeface="Times New Roman"/>
                      </a:endParaRPr>
                    </a:p>
                  </a:txBody>
                  <a:tcPr marL="44450" marR="44450" marT="0" marB="0"/>
                </a:tc>
              </a:tr>
              <a:tr h="371924">
                <a:tc>
                  <a:txBody>
                    <a:bodyPr/>
                    <a:lstStyle/>
                    <a:p>
                      <a:pPr algn="ctr">
                        <a:lnSpc>
                          <a:spcPct val="115000"/>
                        </a:lnSpc>
                        <a:spcAft>
                          <a:spcPts val="0"/>
                        </a:spcAft>
                      </a:pPr>
                      <a:r>
                        <a:rPr lang="es-ES" sz="2000" dirty="0">
                          <a:effectLst>
                            <a:outerShdw blurRad="38100" dist="38100" dir="2700000" algn="tl">
                              <a:srgbClr val="000000">
                                <a:alpha val="43137"/>
                              </a:srgbClr>
                            </a:outerShdw>
                          </a:effectLst>
                        </a:rPr>
                        <a:t>Mala</a:t>
                      </a:r>
                      <a:endParaRPr lang="es-VE" sz="2000" b="1" dirty="0">
                        <a:effectLst>
                          <a:outerShdw blurRad="38100" dist="38100" dir="2700000" algn="tl">
                            <a:srgbClr val="000000">
                              <a:alpha val="43137"/>
                            </a:srgbClr>
                          </a:outerShdw>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dirty="0">
                          <a:effectLst/>
                        </a:rPr>
                        <a:t>0</a:t>
                      </a:r>
                      <a:endParaRPr lang="es-VE" sz="2000" b="0" dirty="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dirty="0">
                          <a:effectLst/>
                        </a:rPr>
                        <a:t>2</a:t>
                      </a:r>
                      <a:endParaRPr lang="es-VE" sz="2000" b="0" dirty="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dirty="0">
                          <a:effectLst/>
                        </a:rPr>
                        <a:t>0</a:t>
                      </a:r>
                      <a:endParaRPr lang="es-VE" sz="2000" b="0" dirty="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dirty="0">
                          <a:effectLst/>
                        </a:rPr>
                        <a:t>1</a:t>
                      </a:r>
                      <a:endParaRPr lang="es-VE" sz="2000" b="0" dirty="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dirty="0">
                          <a:effectLst/>
                        </a:rPr>
                        <a:t>3</a:t>
                      </a:r>
                      <a:endParaRPr lang="es-VE" sz="2000" b="0" dirty="0">
                        <a:effectLst/>
                        <a:latin typeface="Calibri"/>
                        <a:ea typeface="Calibri"/>
                        <a:cs typeface="Times New Roman"/>
                      </a:endParaRPr>
                    </a:p>
                  </a:txBody>
                  <a:tcPr marL="44450" marR="44450" marT="0" marB="0"/>
                </a:tc>
              </a:tr>
              <a:tr h="393802">
                <a:tc>
                  <a:txBody>
                    <a:bodyPr/>
                    <a:lstStyle/>
                    <a:p>
                      <a:pPr algn="ctr">
                        <a:lnSpc>
                          <a:spcPct val="115000"/>
                        </a:lnSpc>
                        <a:spcAft>
                          <a:spcPts val="0"/>
                        </a:spcAft>
                      </a:pPr>
                      <a:r>
                        <a:rPr lang="es-ES" sz="2000" dirty="0">
                          <a:effectLst>
                            <a:outerShdw blurRad="38100" dist="38100" dir="2700000" algn="tl">
                              <a:srgbClr val="000000">
                                <a:alpha val="43137"/>
                              </a:srgbClr>
                            </a:outerShdw>
                          </a:effectLst>
                        </a:rPr>
                        <a:t>Difícil</a:t>
                      </a:r>
                      <a:endParaRPr lang="es-VE" sz="2000" b="1" dirty="0">
                        <a:effectLst>
                          <a:outerShdw blurRad="38100" dist="38100" dir="2700000" algn="tl">
                            <a:srgbClr val="000000">
                              <a:alpha val="43137"/>
                            </a:srgbClr>
                          </a:outerShdw>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a:effectLst/>
                        </a:rPr>
                        <a:t>3</a:t>
                      </a:r>
                      <a:endParaRPr lang="es-VE" sz="2000" b="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dirty="0">
                          <a:effectLst/>
                        </a:rPr>
                        <a:t>5</a:t>
                      </a:r>
                      <a:endParaRPr lang="es-VE" sz="2000" b="0" dirty="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dirty="0">
                          <a:effectLst/>
                        </a:rPr>
                        <a:t>4</a:t>
                      </a:r>
                      <a:endParaRPr lang="es-VE" sz="2000" b="0" dirty="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dirty="0">
                          <a:effectLst/>
                        </a:rPr>
                        <a:t>13</a:t>
                      </a:r>
                      <a:endParaRPr lang="es-VE" sz="2000" b="0" dirty="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dirty="0">
                          <a:effectLst/>
                        </a:rPr>
                        <a:t>25</a:t>
                      </a:r>
                      <a:endParaRPr lang="es-VE" sz="2000" b="0" dirty="0">
                        <a:effectLst/>
                        <a:latin typeface="Calibri"/>
                        <a:ea typeface="Calibri"/>
                        <a:cs typeface="Times New Roman"/>
                      </a:endParaRPr>
                    </a:p>
                  </a:txBody>
                  <a:tcPr marL="44450" marR="44450" marT="0" marB="0"/>
                </a:tc>
              </a:tr>
              <a:tr h="371924">
                <a:tc>
                  <a:txBody>
                    <a:bodyPr/>
                    <a:lstStyle/>
                    <a:p>
                      <a:pPr algn="ctr">
                        <a:lnSpc>
                          <a:spcPct val="115000"/>
                        </a:lnSpc>
                        <a:spcAft>
                          <a:spcPts val="0"/>
                        </a:spcAft>
                      </a:pPr>
                      <a:r>
                        <a:rPr lang="es-ES" sz="2000" dirty="0">
                          <a:effectLst>
                            <a:outerShdw blurRad="38100" dist="38100" dir="2700000" algn="tl">
                              <a:srgbClr val="000000">
                                <a:alpha val="43137"/>
                              </a:srgbClr>
                            </a:outerShdw>
                          </a:effectLst>
                        </a:rPr>
                        <a:t>Total</a:t>
                      </a:r>
                      <a:endParaRPr lang="es-VE" sz="2000" b="1" dirty="0">
                        <a:effectLst>
                          <a:outerShdw blurRad="38100" dist="38100" dir="2700000" algn="tl">
                            <a:srgbClr val="000000">
                              <a:alpha val="43137"/>
                            </a:srgbClr>
                          </a:outerShdw>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a:effectLst/>
                        </a:rPr>
                        <a:t>48</a:t>
                      </a:r>
                      <a:endParaRPr lang="es-VE" sz="2000" b="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dirty="0">
                          <a:effectLst/>
                        </a:rPr>
                        <a:t>67</a:t>
                      </a:r>
                      <a:endParaRPr lang="es-VE" sz="2000" b="0" dirty="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dirty="0">
                          <a:effectLst/>
                        </a:rPr>
                        <a:t>15</a:t>
                      </a:r>
                      <a:endParaRPr lang="es-VE" sz="2000" b="0" dirty="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dirty="0">
                          <a:effectLst/>
                        </a:rPr>
                        <a:t>74</a:t>
                      </a:r>
                      <a:endParaRPr lang="es-VE" sz="2000" b="0" dirty="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dirty="0">
                          <a:effectLst/>
                        </a:rPr>
                        <a:t>204</a:t>
                      </a:r>
                      <a:endParaRPr lang="es-VE" sz="2000" b="0" dirty="0">
                        <a:effectLst/>
                        <a:latin typeface="Calibri"/>
                        <a:ea typeface="Calibri"/>
                        <a:cs typeface="Times New Roman"/>
                      </a:endParaRPr>
                    </a:p>
                  </a:txBody>
                  <a:tcPr marL="44450" marR="44450" marT="0" marB="0"/>
                </a:tc>
              </a:tr>
            </a:tbl>
          </a:graphicData>
        </a:graphic>
      </p:graphicFrame>
      <p:sp>
        <p:nvSpPr>
          <p:cNvPr id="5" name="AutoShape 160"/>
          <p:cNvSpPr>
            <a:spLocks noChangeArrowheads="1"/>
          </p:cNvSpPr>
          <p:nvPr/>
        </p:nvSpPr>
        <p:spPr bwMode="auto">
          <a:xfrm>
            <a:off x="323850" y="233363"/>
            <a:ext cx="8675688" cy="892175"/>
          </a:xfrm>
          <a:prstGeom prst="flowChartAlternateProcess">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fontAlgn="auto">
              <a:spcBef>
                <a:spcPts val="0"/>
              </a:spcBef>
              <a:spcAft>
                <a:spcPts val="0"/>
              </a:spcAft>
              <a:defRPr/>
            </a:pPr>
            <a:endParaRPr lang="es-ES" sz="2800" b="1" dirty="0">
              <a:solidFill>
                <a:srgbClr val="FF0000"/>
              </a:solidFill>
              <a:effectLst>
                <a:outerShdw blurRad="38100" dist="38100" dir="2700000" algn="tl">
                  <a:srgbClr val="000000">
                    <a:alpha val="43137"/>
                  </a:srgbClr>
                </a:outerShdw>
              </a:effectLst>
              <a:latin typeface="Century Gothic" pitchFamily="34" charset="0"/>
            </a:endParaRPr>
          </a:p>
          <a:p>
            <a:pPr algn="ctr" fontAlgn="auto">
              <a:spcBef>
                <a:spcPts val="0"/>
              </a:spcBef>
              <a:spcAft>
                <a:spcPts val="0"/>
              </a:spcAft>
              <a:defRPr/>
            </a:pPr>
            <a:r>
              <a:rPr lang="es-ES" sz="3200" b="1" dirty="0">
                <a:solidFill>
                  <a:srgbClr val="FF0000"/>
                </a:solidFill>
                <a:effectLst>
                  <a:outerShdw blurRad="38100" dist="38100" dir="2700000" algn="tl">
                    <a:srgbClr val="000000">
                      <a:alpha val="43137"/>
                    </a:srgbClr>
                  </a:outerShdw>
                </a:effectLst>
                <a:latin typeface="Century Gothic" pitchFamily="34" charset="0"/>
              </a:rPr>
              <a:t>RESULTADOS</a:t>
            </a:r>
          </a:p>
          <a:p>
            <a:pPr algn="ctr" fontAlgn="auto">
              <a:spcBef>
                <a:spcPts val="0"/>
              </a:spcBef>
              <a:spcAft>
                <a:spcPts val="0"/>
              </a:spcAft>
              <a:defRPr/>
            </a:pPr>
            <a:endParaRPr lang="es-ES" sz="3200" b="1" dirty="0">
              <a:solidFill>
                <a:srgbClr val="FF0000"/>
              </a:solidFill>
              <a:effectLst>
                <a:outerShdw blurRad="38100" dist="38100" dir="2700000" algn="tl">
                  <a:srgbClr val="000000">
                    <a:alpha val="43137"/>
                  </a:srgbClr>
                </a:outerShdw>
              </a:effectLst>
              <a:latin typeface="Century Gothic" pitchFamily="34" charset="0"/>
            </a:endParaRPr>
          </a:p>
        </p:txBody>
      </p:sp>
    </p:spTree>
  </p:cSld>
  <p:clrMapOvr>
    <a:masterClrMapping/>
  </p:clrMapOvr>
  <p:transition>
    <p:spli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Gráfico"/>
          <p:cNvGraphicFramePr/>
          <p:nvPr/>
        </p:nvGraphicFramePr>
        <p:xfrm>
          <a:off x="1187624" y="1124744"/>
          <a:ext cx="7344816" cy="5040560"/>
        </p:xfrm>
        <a:graphic>
          <a:graphicData uri="http://schemas.openxmlformats.org/drawingml/2006/chart">
            <c:chart xmlns:c="http://schemas.openxmlformats.org/drawingml/2006/chart" xmlns:r="http://schemas.openxmlformats.org/officeDocument/2006/relationships" r:id="rId2"/>
          </a:graphicData>
        </a:graphic>
      </p:graphicFrame>
      <p:sp>
        <p:nvSpPr>
          <p:cNvPr id="5" name="AutoShape 160"/>
          <p:cNvSpPr>
            <a:spLocks noChangeArrowheads="1"/>
          </p:cNvSpPr>
          <p:nvPr/>
        </p:nvSpPr>
        <p:spPr bwMode="auto">
          <a:xfrm>
            <a:off x="323850" y="233363"/>
            <a:ext cx="8675688" cy="892175"/>
          </a:xfrm>
          <a:prstGeom prst="flowChartAlternateProcess">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fontAlgn="auto">
              <a:spcBef>
                <a:spcPts val="0"/>
              </a:spcBef>
              <a:spcAft>
                <a:spcPts val="0"/>
              </a:spcAft>
              <a:defRPr/>
            </a:pPr>
            <a:endParaRPr lang="es-ES" sz="2800" b="1" dirty="0">
              <a:solidFill>
                <a:srgbClr val="FF0000"/>
              </a:solidFill>
              <a:effectLst>
                <a:outerShdw blurRad="38100" dist="38100" dir="2700000" algn="tl">
                  <a:srgbClr val="000000">
                    <a:alpha val="43137"/>
                  </a:srgbClr>
                </a:outerShdw>
              </a:effectLst>
              <a:latin typeface="Century Gothic" pitchFamily="34" charset="0"/>
            </a:endParaRPr>
          </a:p>
          <a:p>
            <a:pPr algn="ctr" fontAlgn="auto">
              <a:spcBef>
                <a:spcPts val="0"/>
              </a:spcBef>
              <a:spcAft>
                <a:spcPts val="0"/>
              </a:spcAft>
              <a:defRPr/>
            </a:pPr>
            <a:r>
              <a:rPr lang="es-ES" sz="3200" b="1" dirty="0">
                <a:solidFill>
                  <a:srgbClr val="FF0000"/>
                </a:solidFill>
                <a:effectLst>
                  <a:outerShdw blurRad="38100" dist="38100" dir="2700000" algn="tl">
                    <a:srgbClr val="000000">
                      <a:alpha val="43137"/>
                    </a:srgbClr>
                  </a:outerShdw>
                </a:effectLst>
                <a:latin typeface="Century Gothic" pitchFamily="34" charset="0"/>
              </a:rPr>
              <a:t>RESULTADOS</a:t>
            </a:r>
          </a:p>
          <a:p>
            <a:pPr algn="ctr" fontAlgn="auto">
              <a:spcBef>
                <a:spcPts val="0"/>
              </a:spcBef>
              <a:spcAft>
                <a:spcPts val="0"/>
              </a:spcAft>
              <a:defRPr/>
            </a:pPr>
            <a:endParaRPr lang="es-ES" sz="3200" b="1" dirty="0">
              <a:solidFill>
                <a:srgbClr val="FF0000"/>
              </a:solidFill>
              <a:effectLst>
                <a:outerShdw blurRad="38100" dist="38100" dir="2700000" algn="tl">
                  <a:srgbClr val="000000">
                    <a:alpha val="43137"/>
                  </a:srgbClr>
                </a:outerShdw>
              </a:effectLst>
              <a:latin typeface="Century Gothic" pitchFamily="34" charset="0"/>
            </a:endParaRPr>
          </a:p>
        </p:txBody>
      </p:sp>
    </p:spTree>
  </p:cSld>
  <p:clrMapOvr>
    <a:masterClrMapping/>
  </p:clrMapOvr>
  <p:transition>
    <p:plus/>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160"/>
          <p:cNvSpPr>
            <a:spLocks noChangeArrowheads="1"/>
          </p:cNvSpPr>
          <p:nvPr/>
        </p:nvSpPr>
        <p:spPr bwMode="auto">
          <a:xfrm>
            <a:off x="323850" y="233363"/>
            <a:ext cx="8675688" cy="892175"/>
          </a:xfrm>
          <a:prstGeom prst="flowChartAlternateProcess">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fontAlgn="auto">
              <a:spcBef>
                <a:spcPts val="0"/>
              </a:spcBef>
              <a:spcAft>
                <a:spcPts val="0"/>
              </a:spcAft>
              <a:defRPr/>
            </a:pPr>
            <a:endParaRPr lang="es-ES" sz="2800" b="1" dirty="0">
              <a:solidFill>
                <a:srgbClr val="FF0000"/>
              </a:solidFill>
              <a:effectLst>
                <a:outerShdw blurRad="38100" dist="38100" dir="2700000" algn="tl">
                  <a:srgbClr val="000000">
                    <a:alpha val="43137"/>
                  </a:srgbClr>
                </a:outerShdw>
              </a:effectLst>
              <a:latin typeface="Century Gothic" pitchFamily="34" charset="0"/>
            </a:endParaRPr>
          </a:p>
          <a:p>
            <a:pPr algn="ctr" fontAlgn="auto">
              <a:spcBef>
                <a:spcPts val="0"/>
              </a:spcBef>
              <a:spcAft>
                <a:spcPts val="0"/>
              </a:spcAft>
              <a:defRPr/>
            </a:pPr>
            <a:r>
              <a:rPr lang="es-ES" sz="3200" b="1" dirty="0">
                <a:solidFill>
                  <a:srgbClr val="FF0000"/>
                </a:solidFill>
                <a:effectLst>
                  <a:outerShdw blurRad="38100" dist="38100" dir="2700000" algn="tl">
                    <a:srgbClr val="000000">
                      <a:alpha val="43137"/>
                    </a:srgbClr>
                  </a:outerShdw>
                </a:effectLst>
                <a:latin typeface="Century Gothic" pitchFamily="34" charset="0"/>
              </a:rPr>
              <a:t>RESULTADOS</a:t>
            </a:r>
          </a:p>
          <a:p>
            <a:pPr algn="ctr" fontAlgn="auto">
              <a:spcBef>
                <a:spcPts val="0"/>
              </a:spcBef>
              <a:spcAft>
                <a:spcPts val="0"/>
              </a:spcAft>
              <a:defRPr/>
            </a:pPr>
            <a:endParaRPr lang="es-ES" sz="3200" b="1" dirty="0">
              <a:solidFill>
                <a:srgbClr val="FF0000"/>
              </a:solidFill>
              <a:effectLst>
                <a:outerShdw blurRad="38100" dist="38100" dir="2700000" algn="tl">
                  <a:srgbClr val="000000">
                    <a:alpha val="43137"/>
                  </a:srgbClr>
                </a:outerShdw>
              </a:effectLst>
              <a:latin typeface="Century Gothic" pitchFamily="34" charset="0"/>
            </a:endParaRPr>
          </a:p>
        </p:txBody>
      </p:sp>
      <p:graphicFrame>
        <p:nvGraphicFramePr>
          <p:cNvPr id="6" name="5 Tabla"/>
          <p:cNvGraphicFramePr>
            <a:graphicFrameLocks noGrp="1"/>
          </p:cNvGraphicFramePr>
          <p:nvPr/>
        </p:nvGraphicFramePr>
        <p:xfrm>
          <a:off x="755650" y="1773238"/>
          <a:ext cx="7704138" cy="3743325"/>
        </p:xfrm>
        <a:graphic>
          <a:graphicData uri="http://schemas.openxmlformats.org/drawingml/2006/table">
            <a:tbl>
              <a:tblPr firstRow="1" firstCol="1" bandRow="1">
                <a:tableStyleId>{5C22544A-7EE6-4342-B048-85BDC9FD1C3A}</a:tableStyleId>
              </a:tblPr>
              <a:tblGrid>
                <a:gridCol w="1894033"/>
                <a:gridCol w="1176876"/>
                <a:gridCol w="1176876"/>
                <a:gridCol w="1176876"/>
                <a:gridCol w="1176876"/>
                <a:gridCol w="1103321"/>
              </a:tblGrid>
              <a:tr h="719517">
                <a:tc gridSpan="6">
                  <a:txBody>
                    <a:bodyPr/>
                    <a:lstStyle/>
                    <a:p>
                      <a:pPr algn="ctr">
                        <a:lnSpc>
                          <a:spcPct val="115000"/>
                        </a:lnSpc>
                        <a:spcAft>
                          <a:spcPts val="0"/>
                        </a:spcAft>
                      </a:pPr>
                      <a:r>
                        <a:rPr lang="es-ES" sz="2000" dirty="0">
                          <a:effectLst/>
                        </a:rPr>
                        <a:t>Cuadro 3. Características del Catéter </a:t>
                      </a:r>
                      <a:r>
                        <a:rPr lang="es-ES" sz="2000" dirty="0" smtClean="0">
                          <a:effectLst/>
                        </a:rPr>
                        <a:t>posterior </a:t>
                      </a:r>
                      <a:r>
                        <a:rPr lang="es-ES" sz="2000" dirty="0">
                          <a:effectLst/>
                        </a:rPr>
                        <a:t>a la Transferencia según Tratamiento en el momento de la transferencia embrionaria</a:t>
                      </a:r>
                      <a:endParaRPr lang="es-VE" sz="2000" dirty="0">
                        <a:effectLst/>
                        <a:latin typeface="+mn-lt"/>
                        <a:ea typeface="Calibri"/>
                        <a:cs typeface="Times New Roman"/>
                      </a:endParaRPr>
                    </a:p>
                  </a:txBody>
                  <a:tcPr marL="44450" marR="44450" marT="0" marB="0" anchor="ctr"/>
                </a:tc>
                <a:tc hMerge="1">
                  <a:txBody>
                    <a:bodyPr/>
                    <a:lstStyle/>
                    <a:p>
                      <a:endParaRPr lang="es-VE"/>
                    </a:p>
                  </a:txBody>
                  <a:tcPr/>
                </a:tc>
                <a:tc hMerge="1">
                  <a:txBody>
                    <a:bodyPr/>
                    <a:lstStyle/>
                    <a:p>
                      <a:endParaRPr lang="es-VE"/>
                    </a:p>
                  </a:txBody>
                  <a:tcPr/>
                </a:tc>
                <a:tc hMerge="1">
                  <a:txBody>
                    <a:bodyPr/>
                    <a:lstStyle/>
                    <a:p>
                      <a:endParaRPr lang="es-VE"/>
                    </a:p>
                  </a:txBody>
                  <a:tcPr/>
                </a:tc>
                <a:tc hMerge="1">
                  <a:txBody>
                    <a:bodyPr/>
                    <a:lstStyle/>
                    <a:p>
                      <a:endParaRPr lang="es-VE"/>
                    </a:p>
                  </a:txBody>
                  <a:tcPr/>
                </a:tc>
                <a:tc hMerge="1">
                  <a:txBody>
                    <a:bodyPr/>
                    <a:lstStyle/>
                    <a:p>
                      <a:endParaRPr lang="es-VE"/>
                    </a:p>
                  </a:txBody>
                  <a:tcPr/>
                </a:tc>
              </a:tr>
              <a:tr h="380500">
                <a:tc rowSpan="2">
                  <a:txBody>
                    <a:bodyPr/>
                    <a:lstStyle/>
                    <a:p>
                      <a:pPr algn="ctr">
                        <a:lnSpc>
                          <a:spcPct val="115000"/>
                        </a:lnSpc>
                        <a:spcAft>
                          <a:spcPts val="0"/>
                        </a:spcAft>
                      </a:pPr>
                      <a:r>
                        <a:rPr lang="es-ES" sz="2000" dirty="0">
                          <a:effectLst/>
                        </a:rPr>
                        <a:t>Características</a:t>
                      </a:r>
                      <a:endParaRPr lang="es-VE" sz="2000" dirty="0">
                        <a:effectLst/>
                        <a:latin typeface="+mn-lt"/>
                        <a:ea typeface="Calibri"/>
                        <a:cs typeface="Times New Roman"/>
                      </a:endParaRPr>
                    </a:p>
                  </a:txBody>
                  <a:tcPr marL="44450" marR="44450" marT="0" marB="0" anchor="ctr"/>
                </a:tc>
                <a:tc gridSpan="4">
                  <a:txBody>
                    <a:bodyPr/>
                    <a:lstStyle/>
                    <a:p>
                      <a:pPr algn="ctr">
                        <a:lnSpc>
                          <a:spcPct val="115000"/>
                        </a:lnSpc>
                        <a:spcAft>
                          <a:spcPts val="0"/>
                        </a:spcAft>
                      </a:pPr>
                      <a:r>
                        <a:rPr lang="es-ES" sz="2000" dirty="0">
                          <a:effectLst/>
                        </a:rPr>
                        <a:t>Tratamiento</a:t>
                      </a:r>
                      <a:endParaRPr lang="es-VE" sz="2000" dirty="0">
                        <a:effectLst/>
                        <a:latin typeface="+mn-lt"/>
                        <a:ea typeface="Calibri"/>
                        <a:cs typeface="Times New Roman"/>
                      </a:endParaRPr>
                    </a:p>
                  </a:txBody>
                  <a:tcPr marL="44450" marR="44450" marT="0" marB="0" anchor="ctr"/>
                </a:tc>
                <a:tc hMerge="1">
                  <a:txBody>
                    <a:bodyPr/>
                    <a:lstStyle/>
                    <a:p>
                      <a:endParaRPr lang="es-VE"/>
                    </a:p>
                  </a:txBody>
                  <a:tcPr/>
                </a:tc>
                <a:tc hMerge="1">
                  <a:txBody>
                    <a:bodyPr/>
                    <a:lstStyle/>
                    <a:p>
                      <a:endParaRPr lang="es-VE"/>
                    </a:p>
                  </a:txBody>
                  <a:tcPr/>
                </a:tc>
                <a:tc hMerge="1">
                  <a:txBody>
                    <a:bodyPr/>
                    <a:lstStyle/>
                    <a:p>
                      <a:endParaRPr lang="es-VE"/>
                    </a:p>
                  </a:txBody>
                  <a:tcPr/>
                </a:tc>
                <a:tc rowSpan="2">
                  <a:txBody>
                    <a:bodyPr/>
                    <a:lstStyle/>
                    <a:p>
                      <a:pPr algn="ctr">
                        <a:lnSpc>
                          <a:spcPct val="115000"/>
                        </a:lnSpc>
                        <a:spcAft>
                          <a:spcPts val="0"/>
                        </a:spcAft>
                      </a:pPr>
                      <a:r>
                        <a:rPr lang="es-ES" sz="2000">
                          <a:effectLst/>
                        </a:rPr>
                        <a:t>Total</a:t>
                      </a:r>
                      <a:endParaRPr lang="es-VE" sz="2000">
                        <a:effectLst/>
                        <a:latin typeface="+mn-lt"/>
                        <a:ea typeface="Calibri"/>
                        <a:cs typeface="Times New Roman"/>
                      </a:endParaRPr>
                    </a:p>
                  </a:txBody>
                  <a:tcPr marL="44450" marR="44450" marT="0" marB="0" anchor="ctr"/>
                </a:tc>
              </a:tr>
              <a:tr h="719517">
                <a:tc vMerge="1">
                  <a:txBody>
                    <a:bodyPr/>
                    <a:lstStyle/>
                    <a:p>
                      <a:endParaRPr lang="es-VE"/>
                    </a:p>
                  </a:txBody>
                  <a:tcPr/>
                </a:tc>
                <a:tc>
                  <a:txBody>
                    <a:bodyPr/>
                    <a:lstStyle/>
                    <a:p>
                      <a:pPr algn="ctr">
                        <a:lnSpc>
                          <a:spcPct val="115000"/>
                        </a:lnSpc>
                        <a:spcAft>
                          <a:spcPts val="0"/>
                        </a:spcAft>
                      </a:pPr>
                      <a:r>
                        <a:rPr lang="es-ES" sz="1600" dirty="0" err="1">
                          <a:effectLst/>
                        </a:rPr>
                        <a:t>Diazepam</a:t>
                      </a:r>
                      <a:r>
                        <a:rPr lang="es-ES" sz="1600" dirty="0">
                          <a:effectLst/>
                        </a:rPr>
                        <a:t> </a:t>
                      </a:r>
                      <a:endParaRPr lang="es-ES" sz="1600" dirty="0" smtClean="0">
                        <a:effectLst/>
                      </a:endParaRPr>
                    </a:p>
                    <a:p>
                      <a:pPr algn="ctr">
                        <a:lnSpc>
                          <a:spcPct val="115000"/>
                        </a:lnSpc>
                        <a:spcAft>
                          <a:spcPts val="0"/>
                        </a:spcAft>
                      </a:pPr>
                      <a:r>
                        <a:rPr lang="es-ES" sz="1600" dirty="0" smtClean="0">
                          <a:effectLst/>
                        </a:rPr>
                        <a:t>5 mg VO</a:t>
                      </a:r>
                      <a:endParaRPr lang="es-VE" sz="1600" dirty="0">
                        <a:effectLst/>
                        <a:latin typeface="+mn-lt"/>
                        <a:ea typeface="Calibri"/>
                        <a:cs typeface="Times New Roman"/>
                      </a:endParaRPr>
                    </a:p>
                  </a:txBody>
                  <a:tcPr marL="44450" marR="44450" marT="0" marB="0" anchor="ctr"/>
                </a:tc>
                <a:tc>
                  <a:txBody>
                    <a:bodyPr/>
                    <a:lstStyle/>
                    <a:p>
                      <a:pPr algn="ctr">
                        <a:lnSpc>
                          <a:spcPct val="115000"/>
                        </a:lnSpc>
                        <a:spcAft>
                          <a:spcPts val="0"/>
                        </a:spcAft>
                      </a:pPr>
                      <a:r>
                        <a:rPr lang="es-ES" sz="1600" dirty="0">
                          <a:effectLst/>
                        </a:rPr>
                        <a:t>Acupuntura</a:t>
                      </a:r>
                      <a:endParaRPr lang="es-VE" sz="1600" dirty="0">
                        <a:effectLst/>
                        <a:latin typeface="+mn-lt"/>
                        <a:ea typeface="Calibri"/>
                        <a:cs typeface="Times New Roman"/>
                      </a:endParaRPr>
                    </a:p>
                  </a:txBody>
                  <a:tcPr marL="44450" marR="44450" marT="0" marB="0" anchor="ctr"/>
                </a:tc>
                <a:tc>
                  <a:txBody>
                    <a:bodyPr/>
                    <a:lstStyle/>
                    <a:p>
                      <a:pPr algn="ctr">
                        <a:lnSpc>
                          <a:spcPct val="115000"/>
                        </a:lnSpc>
                        <a:spcAft>
                          <a:spcPts val="0"/>
                        </a:spcAft>
                      </a:pPr>
                      <a:r>
                        <a:rPr lang="es-ES" sz="1600">
                          <a:effectLst/>
                        </a:rPr>
                        <a:t>Anestesia</a:t>
                      </a:r>
                      <a:endParaRPr lang="es-VE" sz="1600">
                        <a:effectLst/>
                        <a:latin typeface="+mn-lt"/>
                        <a:ea typeface="Calibri"/>
                        <a:cs typeface="Times New Roman"/>
                      </a:endParaRPr>
                    </a:p>
                  </a:txBody>
                  <a:tcPr marL="44450" marR="44450" marT="0" marB="0" anchor="ctr"/>
                </a:tc>
                <a:tc>
                  <a:txBody>
                    <a:bodyPr/>
                    <a:lstStyle/>
                    <a:p>
                      <a:pPr algn="ctr">
                        <a:lnSpc>
                          <a:spcPct val="115000"/>
                        </a:lnSpc>
                        <a:spcAft>
                          <a:spcPts val="0"/>
                        </a:spcAft>
                      </a:pPr>
                      <a:r>
                        <a:rPr lang="es-ES" sz="1600" dirty="0">
                          <a:effectLst/>
                        </a:rPr>
                        <a:t>Control</a:t>
                      </a:r>
                      <a:endParaRPr lang="es-VE" sz="1600" dirty="0">
                        <a:effectLst/>
                        <a:latin typeface="+mn-lt"/>
                        <a:ea typeface="Calibri"/>
                        <a:cs typeface="Times New Roman"/>
                      </a:endParaRPr>
                    </a:p>
                  </a:txBody>
                  <a:tcPr marL="44450" marR="44450" marT="0" marB="0" anchor="ctr"/>
                </a:tc>
                <a:tc vMerge="1">
                  <a:txBody>
                    <a:bodyPr/>
                    <a:lstStyle/>
                    <a:p>
                      <a:endParaRPr lang="es-VE"/>
                    </a:p>
                  </a:txBody>
                  <a:tcPr/>
                </a:tc>
              </a:tr>
              <a:tr h="380500">
                <a:tc>
                  <a:txBody>
                    <a:bodyPr/>
                    <a:lstStyle/>
                    <a:p>
                      <a:pPr>
                        <a:lnSpc>
                          <a:spcPct val="115000"/>
                        </a:lnSpc>
                        <a:spcAft>
                          <a:spcPts val="0"/>
                        </a:spcAft>
                      </a:pPr>
                      <a:r>
                        <a:rPr lang="es-ES" sz="2000">
                          <a:effectLst/>
                        </a:rPr>
                        <a:t>Limpia</a:t>
                      </a:r>
                      <a:endParaRPr lang="es-VE" sz="2000">
                        <a:effectLst/>
                        <a:latin typeface="+mn-lt"/>
                        <a:ea typeface="Calibri"/>
                        <a:cs typeface="Times New Roman"/>
                      </a:endParaRPr>
                    </a:p>
                  </a:txBody>
                  <a:tcPr marL="44450" marR="44450" marT="0" marB="0"/>
                </a:tc>
                <a:tc>
                  <a:txBody>
                    <a:bodyPr/>
                    <a:lstStyle/>
                    <a:p>
                      <a:pPr algn="ctr">
                        <a:lnSpc>
                          <a:spcPct val="115000"/>
                        </a:lnSpc>
                        <a:spcAft>
                          <a:spcPts val="0"/>
                        </a:spcAft>
                      </a:pPr>
                      <a:r>
                        <a:rPr lang="es-ES" sz="2000" dirty="0">
                          <a:effectLst/>
                        </a:rPr>
                        <a:t>42</a:t>
                      </a:r>
                      <a:endParaRPr lang="es-VE" sz="2000" dirty="0">
                        <a:effectLst/>
                        <a:latin typeface="+mn-lt"/>
                        <a:ea typeface="Calibri"/>
                        <a:cs typeface="Times New Roman"/>
                      </a:endParaRPr>
                    </a:p>
                  </a:txBody>
                  <a:tcPr marL="44450" marR="44450" marT="0" marB="0"/>
                </a:tc>
                <a:tc>
                  <a:txBody>
                    <a:bodyPr/>
                    <a:lstStyle/>
                    <a:p>
                      <a:pPr algn="ctr">
                        <a:lnSpc>
                          <a:spcPct val="115000"/>
                        </a:lnSpc>
                        <a:spcAft>
                          <a:spcPts val="0"/>
                        </a:spcAft>
                      </a:pPr>
                      <a:r>
                        <a:rPr lang="es-ES" sz="2000" dirty="0">
                          <a:effectLst/>
                        </a:rPr>
                        <a:t>55</a:t>
                      </a:r>
                      <a:endParaRPr lang="es-VE" sz="2000" dirty="0">
                        <a:effectLst/>
                        <a:latin typeface="+mn-lt"/>
                        <a:ea typeface="Calibri"/>
                        <a:cs typeface="Times New Roman"/>
                      </a:endParaRPr>
                    </a:p>
                  </a:txBody>
                  <a:tcPr marL="44450" marR="44450" marT="0" marB="0"/>
                </a:tc>
                <a:tc>
                  <a:txBody>
                    <a:bodyPr/>
                    <a:lstStyle/>
                    <a:p>
                      <a:pPr algn="ctr">
                        <a:lnSpc>
                          <a:spcPct val="115000"/>
                        </a:lnSpc>
                        <a:spcAft>
                          <a:spcPts val="0"/>
                        </a:spcAft>
                      </a:pPr>
                      <a:r>
                        <a:rPr lang="es-ES" sz="2000">
                          <a:effectLst/>
                        </a:rPr>
                        <a:t>14</a:t>
                      </a:r>
                      <a:endParaRPr lang="es-VE" sz="2000">
                        <a:effectLst/>
                        <a:latin typeface="+mn-lt"/>
                        <a:ea typeface="Calibri"/>
                        <a:cs typeface="Times New Roman"/>
                      </a:endParaRPr>
                    </a:p>
                  </a:txBody>
                  <a:tcPr marL="44450" marR="44450" marT="0" marB="0"/>
                </a:tc>
                <a:tc>
                  <a:txBody>
                    <a:bodyPr/>
                    <a:lstStyle/>
                    <a:p>
                      <a:pPr algn="ctr">
                        <a:lnSpc>
                          <a:spcPct val="115000"/>
                        </a:lnSpc>
                        <a:spcAft>
                          <a:spcPts val="0"/>
                        </a:spcAft>
                      </a:pPr>
                      <a:r>
                        <a:rPr lang="es-ES" sz="2000">
                          <a:effectLst/>
                        </a:rPr>
                        <a:t>59</a:t>
                      </a:r>
                      <a:endParaRPr lang="es-VE" sz="2000">
                        <a:effectLst/>
                        <a:latin typeface="+mn-lt"/>
                        <a:ea typeface="Calibri"/>
                        <a:cs typeface="Times New Roman"/>
                      </a:endParaRPr>
                    </a:p>
                  </a:txBody>
                  <a:tcPr marL="44450" marR="44450" marT="0" marB="0"/>
                </a:tc>
                <a:tc>
                  <a:txBody>
                    <a:bodyPr/>
                    <a:lstStyle/>
                    <a:p>
                      <a:pPr algn="ctr">
                        <a:lnSpc>
                          <a:spcPct val="115000"/>
                        </a:lnSpc>
                        <a:spcAft>
                          <a:spcPts val="0"/>
                        </a:spcAft>
                      </a:pPr>
                      <a:r>
                        <a:rPr lang="es-ES" sz="2000">
                          <a:effectLst/>
                        </a:rPr>
                        <a:t>170</a:t>
                      </a:r>
                      <a:endParaRPr lang="es-VE" sz="2000">
                        <a:effectLst/>
                        <a:latin typeface="+mn-lt"/>
                        <a:ea typeface="Calibri"/>
                        <a:cs typeface="Times New Roman"/>
                      </a:endParaRPr>
                    </a:p>
                  </a:txBody>
                  <a:tcPr marL="44450" marR="44450" marT="0" marB="0"/>
                </a:tc>
              </a:tr>
              <a:tr h="380500">
                <a:tc>
                  <a:txBody>
                    <a:bodyPr/>
                    <a:lstStyle/>
                    <a:p>
                      <a:pPr>
                        <a:lnSpc>
                          <a:spcPct val="115000"/>
                        </a:lnSpc>
                        <a:spcAft>
                          <a:spcPts val="0"/>
                        </a:spcAft>
                      </a:pPr>
                      <a:r>
                        <a:rPr lang="es-ES" sz="2000">
                          <a:effectLst/>
                        </a:rPr>
                        <a:t>Moco</a:t>
                      </a:r>
                      <a:endParaRPr lang="es-VE" sz="2000">
                        <a:effectLst/>
                        <a:latin typeface="+mn-lt"/>
                        <a:ea typeface="Calibri"/>
                        <a:cs typeface="Times New Roman"/>
                      </a:endParaRPr>
                    </a:p>
                  </a:txBody>
                  <a:tcPr marL="44450" marR="44450" marT="0" marB="0"/>
                </a:tc>
                <a:tc>
                  <a:txBody>
                    <a:bodyPr/>
                    <a:lstStyle/>
                    <a:p>
                      <a:pPr algn="ctr">
                        <a:lnSpc>
                          <a:spcPct val="115000"/>
                        </a:lnSpc>
                        <a:spcAft>
                          <a:spcPts val="0"/>
                        </a:spcAft>
                      </a:pPr>
                      <a:r>
                        <a:rPr lang="es-ES" sz="2000" dirty="0">
                          <a:effectLst/>
                        </a:rPr>
                        <a:t>5</a:t>
                      </a:r>
                      <a:endParaRPr lang="es-VE" sz="2000" dirty="0">
                        <a:effectLst/>
                        <a:latin typeface="+mn-lt"/>
                        <a:ea typeface="Calibri"/>
                        <a:cs typeface="Times New Roman"/>
                      </a:endParaRPr>
                    </a:p>
                  </a:txBody>
                  <a:tcPr marL="44450" marR="44450" marT="0" marB="0"/>
                </a:tc>
                <a:tc>
                  <a:txBody>
                    <a:bodyPr/>
                    <a:lstStyle/>
                    <a:p>
                      <a:pPr algn="ctr">
                        <a:lnSpc>
                          <a:spcPct val="115000"/>
                        </a:lnSpc>
                        <a:spcAft>
                          <a:spcPts val="0"/>
                        </a:spcAft>
                      </a:pPr>
                      <a:r>
                        <a:rPr lang="es-ES" sz="2000" dirty="0">
                          <a:effectLst/>
                        </a:rPr>
                        <a:t>7</a:t>
                      </a:r>
                      <a:endParaRPr lang="es-VE" sz="2000" dirty="0">
                        <a:effectLst/>
                        <a:latin typeface="+mn-lt"/>
                        <a:ea typeface="Calibri"/>
                        <a:cs typeface="Times New Roman"/>
                      </a:endParaRPr>
                    </a:p>
                  </a:txBody>
                  <a:tcPr marL="44450" marR="44450" marT="0" marB="0"/>
                </a:tc>
                <a:tc>
                  <a:txBody>
                    <a:bodyPr/>
                    <a:lstStyle/>
                    <a:p>
                      <a:pPr algn="ctr">
                        <a:lnSpc>
                          <a:spcPct val="115000"/>
                        </a:lnSpc>
                        <a:spcAft>
                          <a:spcPts val="0"/>
                        </a:spcAft>
                      </a:pPr>
                      <a:r>
                        <a:rPr lang="es-ES" sz="2000">
                          <a:effectLst/>
                        </a:rPr>
                        <a:t>1</a:t>
                      </a:r>
                      <a:endParaRPr lang="es-VE" sz="2000">
                        <a:effectLst/>
                        <a:latin typeface="+mn-lt"/>
                        <a:ea typeface="Calibri"/>
                        <a:cs typeface="Times New Roman"/>
                      </a:endParaRPr>
                    </a:p>
                  </a:txBody>
                  <a:tcPr marL="44450" marR="44450" marT="0" marB="0"/>
                </a:tc>
                <a:tc>
                  <a:txBody>
                    <a:bodyPr/>
                    <a:lstStyle/>
                    <a:p>
                      <a:pPr algn="ctr">
                        <a:lnSpc>
                          <a:spcPct val="115000"/>
                        </a:lnSpc>
                        <a:spcAft>
                          <a:spcPts val="0"/>
                        </a:spcAft>
                      </a:pPr>
                      <a:r>
                        <a:rPr lang="es-ES" sz="2000">
                          <a:effectLst/>
                        </a:rPr>
                        <a:t>9</a:t>
                      </a:r>
                      <a:endParaRPr lang="es-VE" sz="2000">
                        <a:effectLst/>
                        <a:latin typeface="+mn-lt"/>
                        <a:ea typeface="Calibri"/>
                        <a:cs typeface="Times New Roman"/>
                      </a:endParaRPr>
                    </a:p>
                  </a:txBody>
                  <a:tcPr marL="44450" marR="44450" marT="0" marB="0"/>
                </a:tc>
                <a:tc>
                  <a:txBody>
                    <a:bodyPr/>
                    <a:lstStyle/>
                    <a:p>
                      <a:pPr algn="ctr">
                        <a:lnSpc>
                          <a:spcPct val="115000"/>
                        </a:lnSpc>
                        <a:spcAft>
                          <a:spcPts val="0"/>
                        </a:spcAft>
                      </a:pPr>
                      <a:r>
                        <a:rPr lang="es-ES" sz="2000">
                          <a:effectLst/>
                        </a:rPr>
                        <a:t>22</a:t>
                      </a:r>
                      <a:endParaRPr lang="es-VE" sz="2000">
                        <a:effectLst/>
                        <a:latin typeface="+mn-lt"/>
                        <a:ea typeface="Calibri"/>
                        <a:cs typeface="Times New Roman"/>
                      </a:endParaRPr>
                    </a:p>
                  </a:txBody>
                  <a:tcPr marL="44450" marR="44450" marT="0" marB="0"/>
                </a:tc>
              </a:tr>
              <a:tr h="380500">
                <a:tc>
                  <a:txBody>
                    <a:bodyPr/>
                    <a:lstStyle/>
                    <a:p>
                      <a:pPr>
                        <a:lnSpc>
                          <a:spcPct val="115000"/>
                        </a:lnSpc>
                        <a:spcAft>
                          <a:spcPts val="0"/>
                        </a:spcAft>
                      </a:pPr>
                      <a:r>
                        <a:rPr lang="es-ES" sz="2000">
                          <a:effectLst/>
                        </a:rPr>
                        <a:t>Sangre</a:t>
                      </a:r>
                      <a:endParaRPr lang="es-VE" sz="2000">
                        <a:effectLst/>
                        <a:latin typeface="+mn-lt"/>
                        <a:ea typeface="Calibri"/>
                        <a:cs typeface="Times New Roman"/>
                      </a:endParaRPr>
                    </a:p>
                  </a:txBody>
                  <a:tcPr marL="44450" marR="44450" marT="0" marB="0"/>
                </a:tc>
                <a:tc>
                  <a:txBody>
                    <a:bodyPr/>
                    <a:lstStyle/>
                    <a:p>
                      <a:pPr algn="ctr">
                        <a:lnSpc>
                          <a:spcPct val="115000"/>
                        </a:lnSpc>
                        <a:spcAft>
                          <a:spcPts val="0"/>
                        </a:spcAft>
                      </a:pPr>
                      <a:r>
                        <a:rPr lang="es-ES" sz="2000" dirty="0">
                          <a:effectLst/>
                        </a:rPr>
                        <a:t>1</a:t>
                      </a:r>
                      <a:endParaRPr lang="es-VE" sz="2000" dirty="0">
                        <a:effectLst/>
                        <a:latin typeface="+mn-lt"/>
                        <a:ea typeface="Calibri"/>
                        <a:cs typeface="Times New Roman"/>
                      </a:endParaRPr>
                    </a:p>
                  </a:txBody>
                  <a:tcPr marL="44450" marR="44450" marT="0" marB="0"/>
                </a:tc>
                <a:tc>
                  <a:txBody>
                    <a:bodyPr/>
                    <a:lstStyle/>
                    <a:p>
                      <a:pPr algn="ctr">
                        <a:lnSpc>
                          <a:spcPct val="115000"/>
                        </a:lnSpc>
                        <a:spcAft>
                          <a:spcPts val="0"/>
                        </a:spcAft>
                      </a:pPr>
                      <a:r>
                        <a:rPr lang="es-ES" sz="2000" dirty="0">
                          <a:effectLst/>
                        </a:rPr>
                        <a:t>2</a:t>
                      </a:r>
                      <a:endParaRPr lang="es-VE" sz="2000" dirty="0">
                        <a:effectLst/>
                        <a:latin typeface="+mn-lt"/>
                        <a:ea typeface="Calibri"/>
                        <a:cs typeface="Times New Roman"/>
                      </a:endParaRPr>
                    </a:p>
                  </a:txBody>
                  <a:tcPr marL="44450" marR="44450" marT="0" marB="0"/>
                </a:tc>
                <a:tc>
                  <a:txBody>
                    <a:bodyPr/>
                    <a:lstStyle/>
                    <a:p>
                      <a:pPr algn="ctr">
                        <a:lnSpc>
                          <a:spcPct val="115000"/>
                        </a:lnSpc>
                        <a:spcAft>
                          <a:spcPts val="0"/>
                        </a:spcAft>
                      </a:pPr>
                      <a:r>
                        <a:rPr lang="es-ES" sz="2000">
                          <a:effectLst/>
                        </a:rPr>
                        <a:t>0</a:t>
                      </a:r>
                      <a:endParaRPr lang="es-VE" sz="2000">
                        <a:effectLst/>
                        <a:latin typeface="+mn-lt"/>
                        <a:ea typeface="Calibri"/>
                        <a:cs typeface="Times New Roman"/>
                      </a:endParaRPr>
                    </a:p>
                  </a:txBody>
                  <a:tcPr marL="44450" marR="44450" marT="0" marB="0"/>
                </a:tc>
                <a:tc>
                  <a:txBody>
                    <a:bodyPr/>
                    <a:lstStyle/>
                    <a:p>
                      <a:pPr algn="ctr">
                        <a:lnSpc>
                          <a:spcPct val="115000"/>
                        </a:lnSpc>
                        <a:spcAft>
                          <a:spcPts val="0"/>
                        </a:spcAft>
                      </a:pPr>
                      <a:r>
                        <a:rPr lang="es-ES" sz="2000">
                          <a:effectLst/>
                        </a:rPr>
                        <a:t>3</a:t>
                      </a:r>
                      <a:endParaRPr lang="es-VE" sz="2000">
                        <a:effectLst/>
                        <a:latin typeface="+mn-lt"/>
                        <a:ea typeface="Calibri"/>
                        <a:cs typeface="Times New Roman"/>
                      </a:endParaRPr>
                    </a:p>
                  </a:txBody>
                  <a:tcPr marL="44450" marR="44450" marT="0" marB="0"/>
                </a:tc>
                <a:tc>
                  <a:txBody>
                    <a:bodyPr/>
                    <a:lstStyle/>
                    <a:p>
                      <a:pPr algn="ctr">
                        <a:lnSpc>
                          <a:spcPct val="115000"/>
                        </a:lnSpc>
                        <a:spcAft>
                          <a:spcPts val="0"/>
                        </a:spcAft>
                      </a:pPr>
                      <a:r>
                        <a:rPr lang="es-ES" sz="2000">
                          <a:effectLst/>
                        </a:rPr>
                        <a:t>6</a:t>
                      </a:r>
                      <a:endParaRPr lang="es-VE" sz="2000">
                        <a:effectLst/>
                        <a:latin typeface="+mn-lt"/>
                        <a:ea typeface="Calibri"/>
                        <a:cs typeface="Times New Roman"/>
                      </a:endParaRPr>
                    </a:p>
                  </a:txBody>
                  <a:tcPr marL="44450" marR="44450" marT="0" marB="0"/>
                </a:tc>
              </a:tr>
              <a:tr h="402882">
                <a:tc>
                  <a:txBody>
                    <a:bodyPr/>
                    <a:lstStyle/>
                    <a:p>
                      <a:pPr>
                        <a:lnSpc>
                          <a:spcPct val="115000"/>
                        </a:lnSpc>
                        <a:spcAft>
                          <a:spcPts val="0"/>
                        </a:spcAft>
                      </a:pPr>
                      <a:r>
                        <a:rPr lang="es-ES" sz="2000">
                          <a:effectLst/>
                        </a:rPr>
                        <a:t>Mixta</a:t>
                      </a:r>
                      <a:endParaRPr lang="es-VE" sz="2000">
                        <a:effectLst/>
                        <a:latin typeface="+mn-lt"/>
                        <a:ea typeface="Calibri"/>
                        <a:cs typeface="Times New Roman"/>
                      </a:endParaRPr>
                    </a:p>
                  </a:txBody>
                  <a:tcPr marL="44450" marR="44450" marT="0" marB="0"/>
                </a:tc>
                <a:tc>
                  <a:txBody>
                    <a:bodyPr/>
                    <a:lstStyle/>
                    <a:p>
                      <a:pPr algn="ctr">
                        <a:lnSpc>
                          <a:spcPct val="115000"/>
                        </a:lnSpc>
                        <a:spcAft>
                          <a:spcPts val="0"/>
                        </a:spcAft>
                      </a:pPr>
                      <a:r>
                        <a:rPr lang="es-ES" sz="2000" dirty="0">
                          <a:effectLst/>
                        </a:rPr>
                        <a:t>0</a:t>
                      </a:r>
                      <a:endParaRPr lang="es-VE" sz="2000" dirty="0">
                        <a:effectLst/>
                        <a:latin typeface="+mn-lt"/>
                        <a:ea typeface="Calibri"/>
                        <a:cs typeface="Times New Roman"/>
                      </a:endParaRPr>
                    </a:p>
                  </a:txBody>
                  <a:tcPr marL="44450" marR="44450" marT="0" marB="0"/>
                </a:tc>
                <a:tc>
                  <a:txBody>
                    <a:bodyPr/>
                    <a:lstStyle/>
                    <a:p>
                      <a:pPr algn="ctr">
                        <a:lnSpc>
                          <a:spcPct val="115000"/>
                        </a:lnSpc>
                        <a:spcAft>
                          <a:spcPts val="0"/>
                        </a:spcAft>
                      </a:pPr>
                      <a:r>
                        <a:rPr lang="es-ES" sz="2000" dirty="0">
                          <a:effectLst/>
                        </a:rPr>
                        <a:t>3</a:t>
                      </a:r>
                      <a:endParaRPr lang="es-VE" sz="2000" dirty="0">
                        <a:effectLst/>
                        <a:latin typeface="+mn-lt"/>
                        <a:ea typeface="Calibri"/>
                        <a:cs typeface="Times New Roman"/>
                      </a:endParaRPr>
                    </a:p>
                  </a:txBody>
                  <a:tcPr marL="44450" marR="44450" marT="0" marB="0"/>
                </a:tc>
                <a:tc>
                  <a:txBody>
                    <a:bodyPr/>
                    <a:lstStyle/>
                    <a:p>
                      <a:pPr algn="ctr">
                        <a:lnSpc>
                          <a:spcPct val="115000"/>
                        </a:lnSpc>
                        <a:spcAft>
                          <a:spcPts val="0"/>
                        </a:spcAft>
                      </a:pPr>
                      <a:r>
                        <a:rPr lang="es-ES" sz="2000">
                          <a:effectLst/>
                        </a:rPr>
                        <a:t>0</a:t>
                      </a:r>
                      <a:endParaRPr lang="es-VE" sz="2000">
                        <a:effectLst/>
                        <a:latin typeface="+mn-lt"/>
                        <a:ea typeface="Calibri"/>
                        <a:cs typeface="Times New Roman"/>
                      </a:endParaRPr>
                    </a:p>
                  </a:txBody>
                  <a:tcPr marL="44450" marR="44450" marT="0" marB="0"/>
                </a:tc>
                <a:tc>
                  <a:txBody>
                    <a:bodyPr/>
                    <a:lstStyle/>
                    <a:p>
                      <a:pPr algn="ctr">
                        <a:lnSpc>
                          <a:spcPct val="115000"/>
                        </a:lnSpc>
                        <a:spcAft>
                          <a:spcPts val="0"/>
                        </a:spcAft>
                      </a:pPr>
                      <a:r>
                        <a:rPr lang="es-ES" sz="2000">
                          <a:effectLst/>
                        </a:rPr>
                        <a:t>3</a:t>
                      </a:r>
                      <a:endParaRPr lang="es-VE" sz="2000">
                        <a:effectLst/>
                        <a:latin typeface="+mn-lt"/>
                        <a:ea typeface="Calibri"/>
                        <a:cs typeface="Times New Roman"/>
                      </a:endParaRPr>
                    </a:p>
                  </a:txBody>
                  <a:tcPr marL="44450" marR="44450" marT="0" marB="0"/>
                </a:tc>
                <a:tc>
                  <a:txBody>
                    <a:bodyPr/>
                    <a:lstStyle/>
                    <a:p>
                      <a:pPr algn="ctr">
                        <a:lnSpc>
                          <a:spcPct val="115000"/>
                        </a:lnSpc>
                        <a:spcAft>
                          <a:spcPts val="0"/>
                        </a:spcAft>
                      </a:pPr>
                      <a:r>
                        <a:rPr lang="es-ES" sz="2000">
                          <a:effectLst/>
                        </a:rPr>
                        <a:t>6</a:t>
                      </a:r>
                      <a:endParaRPr lang="es-VE" sz="2000">
                        <a:effectLst/>
                        <a:latin typeface="+mn-lt"/>
                        <a:ea typeface="Calibri"/>
                        <a:cs typeface="Times New Roman"/>
                      </a:endParaRPr>
                    </a:p>
                  </a:txBody>
                  <a:tcPr marL="44450" marR="44450" marT="0" marB="0"/>
                </a:tc>
              </a:tr>
              <a:tr h="380500">
                <a:tc>
                  <a:txBody>
                    <a:bodyPr/>
                    <a:lstStyle/>
                    <a:p>
                      <a:pPr>
                        <a:lnSpc>
                          <a:spcPct val="115000"/>
                        </a:lnSpc>
                        <a:spcAft>
                          <a:spcPts val="0"/>
                        </a:spcAft>
                      </a:pPr>
                      <a:r>
                        <a:rPr lang="es-ES" sz="2000">
                          <a:effectLst/>
                        </a:rPr>
                        <a:t>Total</a:t>
                      </a:r>
                      <a:endParaRPr lang="es-VE" sz="2000">
                        <a:effectLst/>
                        <a:latin typeface="+mn-lt"/>
                        <a:ea typeface="Calibri"/>
                        <a:cs typeface="Times New Roman"/>
                      </a:endParaRPr>
                    </a:p>
                  </a:txBody>
                  <a:tcPr marL="44450" marR="44450" marT="0" marB="0"/>
                </a:tc>
                <a:tc>
                  <a:txBody>
                    <a:bodyPr/>
                    <a:lstStyle/>
                    <a:p>
                      <a:pPr algn="ctr">
                        <a:lnSpc>
                          <a:spcPct val="115000"/>
                        </a:lnSpc>
                        <a:spcAft>
                          <a:spcPts val="0"/>
                        </a:spcAft>
                      </a:pPr>
                      <a:r>
                        <a:rPr lang="es-ES" sz="2000" dirty="0">
                          <a:effectLst/>
                        </a:rPr>
                        <a:t>48</a:t>
                      </a:r>
                      <a:endParaRPr lang="es-VE" sz="2000" dirty="0">
                        <a:effectLst/>
                        <a:latin typeface="+mn-lt"/>
                        <a:ea typeface="Calibri"/>
                        <a:cs typeface="Times New Roman"/>
                      </a:endParaRPr>
                    </a:p>
                  </a:txBody>
                  <a:tcPr marL="44450" marR="44450" marT="0" marB="0"/>
                </a:tc>
                <a:tc>
                  <a:txBody>
                    <a:bodyPr/>
                    <a:lstStyle/>
                    <a:p>
                      <a:pPr algn="ctr">
                        <a:lnSpc>
                          <a:spcPct val="115000"/>
                        </a:lnSpc>
                        <a:spcAft>
                          <a:spcPts val="0"/>
                        </a:spcAft>
                      </a:pPr>
                      <a:r>
                        <a:rPr lang="es-ES" sz="2000" dirty="0">
                          <a:effectLst/>
                        </a:rPr>
                        <a:t>67</a:t>
                      </a:r>
                      <a:endParaRPr lang="es-VE" sz="2000" dirty="0">
                        <a:effectLst/>
                        <a:latin typeface="+mn-lt"/>
                        <a:ea typeface="Calibri"/>
                        <a:cs typeface="Times New Roman"/>
                      </a:endParaRPr>
                    </a:p>
                  </a:txBody>
                  <a:tcPr marL="44450" marR="44450" marT="0" marB="0"/>
                </a:tc>
                <a:tc>
                  <a:txBody>
                    <a:bodyPr/>
                    <a:lstStyle/>
                    <a:p>
                      <a:pPr algn="ctr">
                        <a:lnSpc>
                          <a:spcPct val="115000"/>
                        </a:lnSpc>
                        <a:spcAft>
                          <a:spcPts val="0"/>
                        </a:spcAft>
                      </a:pPr>
                      <a:r>
                        <a:rPr lang="es-ES" sz="2000" dirty="0">
                          <a:effectLst/>
                        </a:rPr>
                        <a:t>15</a:t>
                      </a:r>
                      <a:endParaRPr lang="es-VE" sz="2000" dirty="0">
                        <a:effectLst/>
                        <a:latin typeface="+mn-lt"/>
                        <a:ea typeface="Calibri"/>
                        <a:cs typeface="Times New Roman"/>
                      </a:endParaRPr>
                    </a:p>
                  </a:txBody>
                  <a:tcPr marL="44450" marR="44450" marT="0" marB="0"/>
                </a:tc>
                <a:tc>
                  <a:txBody>
                    <a:bodyPr/>
                    <a:lstStyle/>
                    <a:p>
                      <a:pPr algn="ctr">
                        <a:lnSpc>
                          <a:spcPct val="115000"/>
                        </a:lnSpc>
                        <a:spcAft>
                          <a:spcPts val="0"/>
                        </a:spcAft>
                      </a:pPr>
                      <a:r>
                        <a:rPr lang="es-ES" sz="2000" dirty="0">
                          <a:effectLst/>
                        </a:rPr>
                        <a:t>74</a:t>
                      </a:r>
                      <a:endParaRPr lang="es-VE" sz="2000" dirty="0">
                        <a:effectLst/>
                        <a:latin typeface="+mn-lt"/>
                        <a:ea typeface="Calibri"/>
                        <a:cs typeface="Times New Roman"/>
                      </a:endParaRPr>
                    </a:p>
                  </a:txBody>
                  <a:tcPr marL="44450" marR="44450" marT="0" marB="0"/>
                </a:tc>
                <a:tc>
                  <a:txBody>
                    <a:bodyPr/>
                    <a:lstStyle/>
                    <a:p>
                      <a:pPr algn="ctr">
                        <a:lnSpc>
                          <a:spcPct val="115000"/>
                        </a:lnSpc>
                        <a:spcAft>
                          <a:spcPts val="0"/>
                        </a:spcAft>
                      </a:pPr>
                      <a:r>
                        <a:rPr lang="es-ES" sz="2000" dirty="0">
                          <a:effectLst/>
                        </a:rPr>
                        <a:t>204</a:t>
                      </a:r>
                      <a:endParaRPr lang="es-VE" sz="2000" dirty="0">
                        <a:effectLst/>
                        <a:latin typeface="+mn-lt"/>
                        <a:ea typeface="Calibri"/>
                        <a:cs typeface="Times New Roman"/>
                      </a:endParaRPr>
                    </a:p>
                  </a:txBody>
                  <a:tcPr marL="44450" marR="44450" marT="0" marB="0"/>
                </a:tc>
              </a:tr>
            </a:tbl>
          </a:graphicData>
        </a:graphic>
      </p:graphicFrame>
    </p:spTree>
  </p:cSld>
  <p:clrMapOvr>
    <a:masterClrMapping/>
  </p:clrMapOvr>
  <p:transition>
    <p:split dir="in"/>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539750" y="1628775"/>
          <a:ext cx="8064500" cy="4551363"/>
        </p:xfrm>
        <a:graphic>
          <a:graphicData uri="http://schemas.openxmlformats.org/drawingml/2006/table">
            <a:tbl>
              <a:tblPr firstRow="1" firstCol="1" bandRow="1">
                <a:tableStyleId>{5C22544A-7EE6-4342-B048-85BDC9FD1C3A}</a:tableStyleId>
              </a:tblPr>
              <a:tblGrid>
                <a:gridCol w="1734205"/>
                <a:gridCol w="1077564"/>
                <a:gridCol w="1077564"/>
                <a:gridCol w="1077564"/>
                <a:gridCol w="1077564"/>
                <a:gridCol w="1010217"/>
                <a:gridCol w="1010217"/>
              </a:tblGrid>
              <a:tr h="877914">
                <a:tc gridSpan="7">
                  <a:txBody>
                    <a:bodyPr/>
                    <a:lstStyle/>
                    <a:p>
                      <a:pPr algn="ctr">
                        <a:lnSpc>
                          <a:spcPct val="115000"/>
                        </a:lnSpc>
                        <a:spcAft>
                          <a:spcPts val="0"/>
                        </a:spcAft>
                      </a:pPr>
                      <a:r>
                        <a:rPr lang="es-ES" sz="2000" dirty="0">
                          <a:effectLst/>
                        </a:rPr>
                        <a:t>Cuadro 4. Tipo catéter utilizado en la Transferencia según Tratamiento en el momento de la transferencia embrionaria</a:t>
                      </a:r>
                      <a:endParaRPr lang="es-VE" sz="2000" b="1" dirty="0">
                        <a:effectLst/>
                        <a:latin typeface="Calibri"/>
                        <a:ea typeface="Calibri"/>
                        <a:cs typeface="Times New Roman"/>
                      </a:endParaRPr>
                    </a:p>
                  </a:txBody>
                  <a:tcPr marL="44450" marR="44450" marT="0" marB="0" anchor="ctr"/>
                </a:tc>
                <a:tc hMerge="1">
                  <a:txBody>
                    <a:bodyPr/>
                    <a:lstStyle/>
                    <a:p>
                      <a:endParaRPr lang="es-VE"/>
                    </a:p>
                  </a:txBody>
                  <a:tcPr/>
                </a:tc>
                <a:tc hMerge="1">
                  <a:txBody>
                    <a:bodyPr/>
                    <a:lstStyle/>
                    <a:p>
                      <a:endParaRPr lang="es-VE"/>
                    </a:p>
                  </a:txBody>
                  <a:tcPr/>
                </a:tc>
                <a:tc hMerge="1">
                  <a:txBody>
                    <a:bodyPr/>
                    <a:lstStyle/>
                    <a:p>
                      <a:endParaRPr lang="es-VE"/>
                    </a:p>
                  </a:txBody>
                  <a:tcPr/>
                </a:tc>
                <a:tc hMerge="1">
                  <a:txBody>
                    <a:bodyPr/>
                    <a:lstStyle/>
                    <a:p>
                      <a:endParaRPr lang="es-VE"/>
                    </a:p>
                  </a:txBody>
                  <a:tcPr/>
                </a:tc>
                <a:tc hMerge="1">
                  <a:txBody>
                    <a:bodyPr/>
                    <a:lstStyle/>
                    <a:p>
                      <a:endParaRPr lang="es-VE"/>
                    </a:p>
                  </a:txBody>
                  <a:tcPr/>
                </a:tc>
                <a:tc hMerge="1">
                  <a:txBody>
                    <a:bodyPr/>
                    <a:lstStyle/>
                    <a:p>
                      <a:pPr algn="ctr">
                        <a:lnSpc>
                          <a:spcPct val="115000"/>
                        </a:lnSpc>
                        <a:spcAft>
                          <a:spcPts val="0"/>
                        </a:spcAft>
                      </a:pPr>
                      <a:endParaRPr lang="es-VE" sz="2000" b="1" dirty="0">
                        <a:effectLst/>
                        <a:latin typeface="Calibri"/>
                        <a:ea typeface="Calibri"/>
                        <a:cs typeface="Times New Roman"/>
                      </a:endParaRPr>
                    </a:p>
                  </a:txBody>
                  <a:tcPr marL="44450" marR="44450" marT="0" marB="0" anchor="ctr"/>
                </a:tc>
              </a:tr>
              <a:tr h="464263">
                <a:tc rowSpan="2">
                  <a:txBody>
                    <a:bodyPr/>
                    <a:lstStyle/>
                    <a:p>
                      <a:pPr algn="ctr">
                        <a:lnSpc>
                          <a:spcPct val="115000"/>
                        </a:lnSpc>
                        <a:spcAft>
                          <a:spcPts val="0"/>
                        </a:spcAft>
                      </a:pPr>
                      <a:r>
                        <a:rPr lang="es-ES" sz="2000">
                          <a:effectLst/>
                        </a:rPr>
                        <a:t>Tipo</a:t>
                      </a:r>
                      <a:endParaRPr lang="es-VE" sz="2000" b="1">
                        <a:effectLst/>
                        <a:latin typeface="Calibri"/>
                        <a:ea typeface="Calibri"/>
                        <a:cs typeface="Times New Roman"/>
                      </a:endParaRPr>
                    </a:p>
                  </a:txBody>
                  <a:tcPr marL="44450" marR="44450" marT="0" marB="0" anchor="ctr"/>
                </a:tc>
                <a:tc gridSpan="4">
                  <a:txBody>
                    <a:bodyPr/>
                    <a:lstStyle/>
                    <a:p>
                      <a:pPr algn="ctr">
                        <a:lnSpc>
                          <a:spcPct val="115000"/>
                        </a:lnSpc>
                        <a:spcAft>
                          <a:spcPts val="0"/>
                        </a:spcAft>
                      </a:pPr>
                      <a:r>
                        <a:rPr lang="es-ES" sz="2000" dirty="0">
                          <a:effectLst/>
                        </a:rPr>
                        <a:t>Tratamiento</a:t>
                      </a:r>
                      <a:endParaRPr lang="es-VE" sz="2000" b="1" dirty="0">
                        <a:effectLst/>
                        <a:latin typeface="Calibri"/>
                        <a:ea typeface="Calibri"/>
                        <a:cs typeface="Times New Roman"/>
                      </a:endParaRPr>
                    </a:p>
                  </a:txBody>
                  <a:tcPr marL="44450" marR="44450" marT="0" marB="0" anchor="ctr"/>
                </a:tc>
                <a:tc hMerge="1">
                  <a:txBody>
                    <a:bodyPr/>
                    <a:lstStyle/>
                    <a:p>
                      <a:endParaRPr lang="es-VE"/>
                    </a:p>
                  </a:txBody>
                  <a:tcPr/>
                </a:tc>
                <a:tc hMerge="1">
                  <a:txBody>
                    <a:bodyPr/>
                    <a:lstStyle/>
                    <a:p>
                      <a:endParaRPr lang="es-VE"/>
                    </a:p>
                  </a:txBody>
                  <a:tcPr/>
                </a:tc>
                <a:tc hMerge="1">
                  <a:txBody>
                    <a:bodyPr/>
                    <a:lstStyle/>
                    <a:p>
                      <a:endParaRPr lang="es-VE"/>
                    </a:p>
                  </a:txBody>
                  <a:tcPr/>
                </a:tc>
                <a:tc rowSpan="2">
                  <a:txBody>
                    <a:bodyPr/>
                    <a:lstStyle/>
                    <a:p>
                      <a:pPr algn="ctr">
                        <a:lnSpc>
                          <a:spcPct val="115000"/>
                        </a:lnSpc>
                        <a:spcAft>
                          <a:spcPts val="0"/>
                        </a:spcAft>
                      </a:pPr>
                      <a:r>
                        <a:rPr lang="es-ES" sz="2000" dirty="0">
                          <a:effectLst/>
                        </a:rPr>
                        <a:t>Total</a:t>
                      </a:r>
                      <a:endParaRPr lang="es-VE" sz="2000" b="1" dirty="0">
                        <a:effectLst/>
                        <a:latin typeface="Calibri"/>
                        <a:ea typeface="Calibri"/>
                        <a:cs typeface="Times New Roman"/>
                      </a:endParaRPr>
                    </a:p>
                  </a:txBody>
                  <a:tcPr marL="44450" marR="44450" marT="0" marB="0" anchor="ctr"/>
                </a:tc>
                <a:tc rowSpan="2">
                  <a:txBody>
                    <a:bodyPr/>
                    <a:lstStyle/>
                    <a:p>
                      <a:pPr algn="ctr">
                        <a:lnSpc>
                          <a:spcPct val="115000"/>
                        </a:lnSpc>
                        <a:spcAft>
                          <a:spcPts val="0"/>
                        </a:spcAft>
                      </a:pPr>
                      <a:r>
                        <a:rPr lang="es-VE" sz="2000" b="1" dirty="0" smtClean="0">
                          <a:effectLst/>
                          <a:latin typeface="Calibri"/>
                          <a:ea typeface="Calibri"/>
                          <a:cs typeface="Times New Roman"/>
                        </a:rPr>
                        <a:t>%</a:t>
                      </a:r>
                      <a:endParaRPr lang="es-VE" sz="2000" b="1" dirty="0">
                        <a:effectLst/>
                        <a:latin typeface="Calibri"/>
                        <a:ea typeface="Calibri"/>
                        <a:cs typeface="Times New Roman"/>
                      </a:endParaRPr>
                    </a:p>
                  </a:txBody>
                  <a:tcPr marL="44450" marR="44450" marT="0" marB="0" anchor="ctr"/>
                </a:tc>
              </a:tr>
              <a:tr h="877914">
                <a:tc vMerge="1">
                  <a:txBody>
                    <a:bodyPr/>
                    <a:lstStyle/>
                    <a:p>
                      <a:endParaRPr lang="es-VE"/>
                    </a:p>
                  </a:txBody>
                  <a:tcPr/>
                </a:tc>
                <a:tc>
                  <a:txBody>
                    <a:bodyPr/>
                    <a:lstStyle/>
                    <a:p>
                      <a:pPr algn="ctr">
                        <a:lnSpc>
                          <a:spcPct val="115000"/>
                        </a:lnSpc>
                        <a:spcAft>
                          <a:spcPts val="0"/>
                        </a:spcAft>
                      </a:pPr>
                      <a:r>
                        <a:rPr lang="es-ES" sz="1600" dirty="0" err="1">
                          <a:effectLst/>
                        </a:rPr>
                        <a:t>Diazepam</a:t>
                      </a:r>
                      <a:r>
                        <a:rPr lang="es-ES" sz="1600" dirty="0">
                          <a:effectLst/>
                        </a:rPr>
                        <a:t> </a:t>
                      </a:r>
                      <a:endParaRPr lang="es-ES" sz="1600" dirty="0" smtClean="0">
                        <a:effectLst/>
                      </a:endParaRPr>
                    </a:p>
                    <a:p>
                      <a:pPr algn="ctr">
                        <a:lnSpc>
                          <a:spcPct val="115000"/>
                        </a:lnSpc>
                        <a:spcAft>
                          <a:spcPts val="0"/>
                        </a:spcAft>
                      </a:pPr>
                      <a:r>
                        <a:rPr lang="es-ES" sz="1600" dirty="0" smtClean="0">
                          <a:effectLst/>
                        </a:rPr>
                        <a:t>5 mg VO</a:t>
                      </a:r>
                      <a:endParaRPr lang="es-VE" sz="1600" b="1"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600" dirty="0">
                          <a:effectLst/>
                        </a:rPr>
                        <a:t>Acupuntura</a:t>
                      </a:r>
                      <a:endParaRPr lang="es-VE" sz="1600" b="1"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600" dirty="0">
                          <a:effectLst/>
                        </a:rPr>
                        <a:t>Anestesia</a:t>
                      </a:r>
                      <a:endParaRPr lang="es-VE" sz="1600" b="1"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600" dirty="0">
                          <a:effectLst/>
                        </a:rPr>
                        <a:t>Control</a:t>
                      </a:r>
                      <a:endParaRPr lang="es-VE" sz="1600" b="1" dirty="0">
                        <a:effectLst/>
                        <a:latin typeface="Calibri"/>
                        <a:ea typeface="Calibri"/>
                        <a:cs typeface="Times New Roman"/>
                      </a:endParaRPr>
                    </a:p>
                  </a:txBody>
                  <a:tcPr marL="44450" marR="44450" marT="0" marB="0" anchor="ctr"/>
                </a:tc>
                <a:tc vMerge="1">
                  <a:txBody>
                    <a:bodyPr/>
                    <a:lstStyle/>
                    <a:p>
                      <a:endParaRPr lang="es-VE"/>
                    </a:p>
                  </a:txBody>
                  <a:tcPr/>
                </a:tc>
                <a:tc vMerge="1">
                  <a:txBody>
                    <a:bodyPr/>
                    <a:lstStyle/>
                    <a:p>
                      <a:endParaRPr lang="es-VE"/>
                    </a:p>
                  </a:txBody>
                  <a:tcPr/>
                </a:tc>
              </a:tr>
              <a:tr h="464263">
                <a:tc>
                  <a:txBody>
                    <a:bodyPr/>
                    <a:lstStyle/>
                    <a:p>
                      <a:pPr>
                        <a:lnSpc>
                          <a:spcPct val="115000"/>
                        </a:lnSpc>
                        <a:spcAft>
                          <a:spcPts val="0"/>
                        </a:spcAft>
                      </a:pPr>
                      <a:r>
                        <a:rPr lang="es-ES" sz="2000">
                          <a:effectLst/>
                        </a:rPr>
                        <a:t>Cook Suave</a:t>
                      </a:r>
                      <a:endParaRPr lang="es-VE" sz="2000" b="1">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2000" dirty="0">
                          <a:effectLst/>
                        </a:rPr>
                        <a:t>6</a:t>
                      </a:r>
                      <a:endParaRPr lang="es-VE" sz="2000" b="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2000" dirty="0">
                          <a:effectLst/>
                        </a:rPr>
                        <a:t>19</a:t>
                      </a:r>
                      <a:endParaRPr lang="es-VE" sz="2000" b="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2000" dirty="0">
                          <a:effectLst/>
                        </a:rPr>
                        <a:t>2</a:t>
                      </a:r>
                      <a:endParaRPr lang="es-VE" sz="2000" b="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2000" dirty="0">
                          <a:effectLst/>
                        </a:rPr>
                        <a:t>37</a:t>
                      </a:r>
                      <a:endParaRPr lang="es-VE" sz="2000" b="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2000" dirty="0">
                          <a:effectLst/>
                        </a:rPr>
                        <a:t>64</a:t>
                      </a:r>
                      <a:endParaRPr lang="es-VE" sz="2000" b="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VE" sz="2000" b="0" dirty="0" smtClean="0">
                          <a:effectLst/>
                          <a:latin typeface="Calibri"/>
                          <a:ea typeface="Calibri"/>
                          <a:cs typeface="Times New Roman"/>
                        </a:rPr>
                        <a:t>31,37</a:t>
                      </a:r>
                      <a:endParaRPr lang="es-VE" sz="2000" b="0" dirty="0">
                        <a:effectLst/>
                        <a:latin typeface="Calibri"/>
                        <a:ea typeface="Calibri"/>
                        <a:cs typeface="Times New Roman"/>
                      </a:endParaRPr>
                    </a:p>
                  </a:txBody>
                  <a:tcPr marL="44450" marR="44450" marT="0" marB="0" anchor="ctr"/>
                </a:tc>
              </a:tr>
              <a:tr h="464263">
                <a:tc>
                  <a:txBody>
                    <a:bodyPr/>
                    <a:lstStyle/>
                    <a:p>
                      <a:pPr>
                        <a:lnSpc>
                          <a:spcPct val="115000"/>
                        </a:lnSpc>
                        <a:spcAft>
                          <a:spcPts val="0"/>
                        </a:spcAft>
                      </a:pPr>
                      <a:r>
                        <a:rPr lang="es-ES" sz="2000">
                          <a:effectLst/>
                        </a:rPr>
                        <a:t>Wallace Sure Pro</a:t>
                      </a:r>
                      <a:endParaRPr lang="es-VE" sz="2000" b="1">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2000">
                          <a:effectLst/>
                        </a:rPr>
                        <a:t>38</a:t>
                      </a:r>
                      <a:endParaRPr lang="es-VE" sz="2000" b="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2000">
                          <a:effectLst/>
                        </a:rPr>
                        <a:t>48</a:t>
                      </a:r>
                      <a:endParaRPr lang="es-VE" sz="2000" b="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2000">
                          <a:effectLst/>
                        </a:rPr>
                        <a:t>12</a:t>
                      </a:r>
                      <a:endParaRPr lang="es-VE" sz="2000" b="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2000" dirty="0">
                          <a:effectLst/>
                        </a:rPr>
                        <a:t>37</a:t>
                      </a:r>
                      <a:endParaRPr lang="es-VE" sz="2000" b="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2000" dirty="0">
                          <a:effectLst/>
                        </a:rPr>
                        <a:t>135</a:t>
                      </a:r>
                      <a:endParaRPr lang="es-VE" sz="2000" b="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VE" sz="2000" b="0" dirty="0" smtClean="0">
                          <a:effectLst/>
                          <a:latin typeface="Calibri"/>
                          <a:ea typeface="Calibri"/>
                          <a:cs typeface="Times New Roman"/>
                        </a:rPr>
                        <a:t>66,17</a:t>
                      </a:r>
                      <a:endParaRPr lang="es-VE" sz="2000" b="0" dirty="0">
                        <a:effectLst/>
                        <a:latin typeface="Calibri"/>
                        <a:ea typeface="Calibri"/>
                        <a:cs typeface="Times New Roman"/>
                      </a:endParaRPr>
                    </a:p>
                  </a:txBody>
                  <a:tcPr marL="44450" marR="44450" marT="0" marB="0" anchor="ctr"/>
                </a:tc>
              </a:tr>
              <a:tr h="491573">
                <a:tc>
                  <a:txBody>
                    <a:bodyPr/>
                    <a:lstStyle/>
                    <a:p>
                      <a:pPr>
                        <a:lnSpc>
                          <a:spcPct val="115000"/>
                        </a:lnSpc>
                        <a:spcAft>
                          <a:spcPts val="0"/>
                        </a:spcAft>
                      </a:pPr>
                      <a:r>
                        <a:rPr lang="es-ES" sz="2000">
                          <a:effectLst/>
                        </a:rPr>
                        <a:t>Wallace Sure View</a:t>
                      </a:r>
                      <a:endParaRPr lang="es-VE" sz="2000" b="1">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2000">
                          <a:effectLst/>
                        </a:rPr>
                        <a:t>4</a:t>
                      </a:r>
                      <a:endParaRPr lang="es-VE" sz="2000" b="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2000">
                          <a:effectLst/>
                        </a:rPr>
                        <a:t>0</a:t>
                      </a:r>
                      <a:endParaRPr lang="es-VE" sz="2000" b="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2000">
                          <a:effectLst/>
                        </a:rPr>
                        <a:t>1</a:t>
                      </a:r>
                      <a:endParaRPr lang="es-VE" sz="2000" b="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2000" dirty="0">
                          <a:effectLst/>
                        </a:rPr>
                        <a:t>0</a:t>
                      </a:r>
                      <a:endParaRPr lang="es-VE" sz="2000" b="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2000" dirty="0">
                          <a:effectLst/>
                        </a:rPr>
                        <a:t>5</a:t>
                      </a:r>
                      <a:endParaRPr lang="es-VE" sz="2000" b="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VE" sz="2000" b="0" dirty="0" smtClean="0">
                          <a:effectLst/>
                          <a:latin typeface="Calibri"/>
                          <a:ea typeface="Calibri"/>
                          <a:cs typeface="Times New Roman"/>
                        </a:rPr>
                        <a:t>2,45</a:t>
                      </a:r>
                      <a:endParaRPr lang="es-VE" sz="2000" b="0" dirty="0">
                        <a:effectLst/>
                        <a:latin typeface="Calibri"/>
                        <a:ea typeface="Calibri"/>
                        <a:cs typeface="Times New Roman"/>
                      </a:endParaRPr>
                    </a:p>
                  </a:txBody>
                  <a:tcPr marL="44450" marR="44450" marT="0" marB="0" anchor="ctr"/>
                </a:tc>
              </a:tr>
              <a:tr h="464263">
                <a:tc>
                  <a:txBody>
                    <a:bodyPr/>
                    <a:lstStyle/>
                    <a:p>
                      <a:pPr>
                        <a:lnSpc>
                          <a:spcPct val="115000"/>
                        </a:lnSpc>
                        <a:spcAft>
                          <a:spcPts val="0"/>
                        </a:spcAft>
                      </a:pPr>
                      <a:r>
                        <a:rPr lang="es-ES" sz="2000">
                          <a:effectLst/>
                        </a:rPr>
                        <a:t>Total</a:t>
                      </a:r>
                      <a:endParaRPr lang="es-VE" sz="2000" b="1">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a:effectLst/>
                        </a:rPr>
                        <a:t>48</a:t>
                      </a:r>
                      <a:endParaRPr lang="es-VE" sz="2000" b="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2000">
                          <a:effectLst/>
                        </a:rPr>
                        <a:t>67</a:t>
                      </a:r>
                      <a:endParaRPr lang="es-VE" sz="2000" b="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2000">
                          <a:effectLst/>
                        </a:rPr>
                        <a:t>15</a:t>
                      </a:r>
                      <a:endParaRPr lang="es-VE" sz="2000" b="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2000" dirty="0">
                          <a:effectLst/>
                        </a:rPr>
                        <a:t>74</a:t>
                      </a:r>
                      <a:endParaRPr lang="es-VE" sz="2000" b="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2000" dirty="0">
                          <a:effectLst/>
                        </a:rPr>
                        <a:t>204</a:t>
                      </a:r>
                      <a:endParaRPr lang="es-VE" sz="2000" b="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VE" sz="2000" b="0" dirty="0" smtClean="0">
                          <a:effectLst/>
                          <a:latin typeface="Calibri"/>
                          <a:ea typeface="Calibri"/>
                          <a:cs typeface="Times New Roman"/>
                        </a:rPr>
                        <a:t>100</a:t>
                      </a:r>
                      <a:endParaRPr lang="es-VE" sz="2000" b="0" dirty="0">
                        <a:effectLst/>
                        <a:latin typeface="Calibri"/>
                        <a:ea typeface="Calibri"/>
                        <a:cs typeface="Times New Roman"/>
                      </a:endParaRPr>
                    </a:p>
                  </a:txBody>
                  <a:tcPr marL="44450" marR="44450" marT="0" marB="0" anchor="ctr"/>
                </a:tc>
              </a:tr>
            </a:tbl>
          </a:graphicData>
        </a:graphic>
      </p:graphicFrame>
      <p:sp>
        <p:nvSpPr>
          <p:cNvPr id="5" name="AutoShape 160"/>
          <p:cNvSpPr>
            <a:spLocks noChangeArrowheads="1"/>
          </p:cNvSpPr>
          <p:nvPr/>
        </p:nvSpPr>
        <p:spPr bwMode="auto">
          <a:xfrm>
            <a:off x="323850" y="233363"/>
            <a:ext cx="8675688" cy="892175"/>
          </a:xfrm>
          <a:prstGeom prst="flowChartAlternateProcess">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fontAlgn="auto">
              <a:spcBef>
                <a:spcPts val="0"/>
              </a:spcBef>
              <a:spcAft>
                <a:spcPts val="0"/>
              </a:spcAft>
              <a:defRPr/>
            </a:pPr>
            <a:endParaRPr lang="es-ES" sz="2800" b="1" dirty="0">
              <a:solidFill>
                <a:srgbClr val="FF0000"/>
              </a:solidFill>
              <a:effectLst>
                <a:outerShdw blurRad="38100" dist="38100" dir="2700000" algn="tl">
                  <a:srgbClr val="000000">
                    <a:alpha val="43137"/>
                  </a:srgbClr>
                </a:outerShdw>
              </a:effectLst>
              <a:latin typeface="Century Gothic" pitchFamily="34" charset="0"/>
            </a:endParaRPr>
          </a:p>
          <a:p>
            <a:pPr algn="ctr" fontAlgn="auto">
              <a:spcBef>
                <a:spcPts val="0"/>
              </a:spcBef>
              <a:spcAft>
                <a:spcPts val="0"/>
              </a:spcAft>
              <a:defRPr/>
            </a:pPr>
            <a:r>
              <a:rPr lang="es-ES" sz="3200" b="1" dirty="0">
                <a:solidFill>
                  <a:srgbClr val="FF0000"/>
                </a:solidFill>
                <a:effectLst>
                  <a:outerShdw blurRad="38100" dist="38100" dir="2700000" algn="tl">
                    <a:srgbClr val="000000">
                      <a:alpha val="43137"/>
                    </a:srgbClr>
                  </a:outerShdw>
                </a:effectLst>
                <a:latin typeface="Century Gothic" pitchFamily="34" charset="0"/>
              </a:rPr>
              <a:t>RESULTADOS</a:t>
            </a:r>
          </a:p>
          <a:p>
            <a:pPr algn="ctr" fontAlgn="auto">
              <a:spcBef>
                <a:spcPts val="0"/>
              </a:spcBef>
              <a:spcAft>
                <a:spcPts val="0"/>
              </a:spcAft>
              <a:defRPr/>
            </a:pPr>
            <a:endParaRPr lang="es-ES" sz="3200" b="1" dirty="0">
              <a:solidFill>
                <a:srgbClr val="FF0000"/>
              </a:solidFill>
              <a:effectLst>
                <a:outerShdw blurRad="38100" dist="38100" dir="2700000" algn="tl">
                  <a:srgbClr val="000000">
                    <a:alpha val="43137"/>
                  </a:srgbClr>
                </a:outerShdw>
              </a:effectLst>
              <a:latin typeface="Century Gothic" pitchFamily="34" charset="0"/>
            </a:endParaRPr>
          </a:p>
        </p:txBody>
      </p:sp>
    </p:spTree>
  </p:cSld>
  <p:clrMapOvr>
    <a:masterClrMapping/>
  </p:clrMapOvr>
  <p:transition>
    <p:cover dir="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Gráfico"/>
          <p:cNvGraphicFramePr/>
          <p:nvPr/>
        </p:nvGraphicFramePr>
        <p:xfrm>
          <a:off x="827584" y="1340768"/>
          <a:ext cx="7560840" cy="5256584"/>
        </p:xfrm>
        <a:graphic>
          <a:graphicData uri="http://schemas.openxmlformats.org/drawingml/2006/chart">
            <c:chart xmlns:c="http://schemas.openxmlformats.org/drawingml/2006/chart" xmlns:r="http://schemas.openxmlformats.org/officeDocument/2006/relationships" r:id="rId2"/>
          </a:graphicData>
        </a:graphic>
      </p:graphicFrame>
      <p:sp>
        <p:nvSpPr>
          <p:cNvPr id="5" name="AutoShape 160"/>
          <p:cNvSpPr>
            <a:spLocks noChangeArrowheads="1"/>
          </p:cNvSpPr>
          <p:nvPr/>
        </p:nvSpPr>
        <p:spPr bwMode="auto">
          <a:xfrm>
            <a:off x="323850" y="233363"/>
            <a:ext cx="8675688" cy="892175"/>
          </a:xfrm>
          <a:prstGeom prst="flowChartAlternateProcess">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fontAlgn="auto">
              <a:spcBef>
                <a:spcPts val="0"/>
              </a:spcBef>
              <a:spcAft>
                <a:spcPts val="0"/>
              </a:spcAft>
              <a:defRPr/>
            </a:pPr>
            <a:endParaRPr lang="es-ES" sz="2800" b="1" dirty="0">
              <a:solidFill>
                <a:srgbClr val="FF0000"/>
              </a:solidFill>
              <a:effectLst>
                <a:outerShdw blurRad="38100" dist="38100" dir="2700000" algn="tl">
                  <a:srgbClr val="000000">
                    <a:alpha val="43137"/>
                  </a:srgbClr>
                </a:outerShdw>
              </a:effectLst>
              <a:latin typeface="Century Gothic" pitchFamily="34" charset="0"/>
            </a:endParaRPr>
          </a:p>
          <a:p>
            <a:pPr algn="ctr" fontAlgn="auto">
              <a:spcBef>
                <a:spcPts val="0"/>
              </a:spcBef>
              <a:spcAft>
                <a:spcPts val="0"/>
              </a:spcAft>
              <a:defRPr/>
            </a:pPr>
            <a:r>
              <a:rPr lang="es-ES" sz="3200" b="1" dirty="0">
                <a:solidFill>
                  <a:srgbClr val="FF0000"/>
                </a:solidFill>
                <a:effectLst>
                  <a:outerShdw blurRad="38100" dist="38100" dir="2700000" algn="tl">
                    <a:srgbClr val="000000">
                      <a:alpha val="43137"/>
                    </a:srgbClr>
                  </a:outerShdw>
                </a:effectLst>
                <a:latin typeface="Century Gothic" pitchFamily="34" charset="0"/>
              </a:rPr>
              <a:t>RESULTADOS</a:t>
            </a:r>
          </a:p>
          <a:p>
            <a:pPr algn="ctr" fontAlgn="auto">
              <a:spcBef>
                <a:spcPts val="0"/>
              </a:spcBef>
              <a:spcAft>
                <a:spcPts val="0"/>
              </a:spcAft>
              <a:defRPr/>
            </a:pPr>
            <a:endParaRPr lang="es-ES" sz="3200" b="1" dirty="0">
              <a:solidFill>
                <a:srgbClr val="FF0000"/>
              </a:solidFill>
              <a:effectLst>
                <a:outerShdw blurRad="38100" dist="38100" dir="2700000" algn="tl">
                  <a:srgbClr val="000000">
                    <a:alpha val="43137"/>
                  </a:srgbClr>
                </a:outerShdw>
              </a:effectLst>
              <a:latin typeface="Century Gothic" pitchFamily="34" charset="0"/>
            </a:endParaRPr>
          </a:p>
        </p:txBody>
      </p:sp>
    </p:spTree>
  </p:cSld>
  <p:clrMapOvr>
    <a:masterClrMapping/>
  </p:clrMapOvr>
  <p:transition>
    <p:diamon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900113" y="1844675"/>
          <a:ext cx="7416800" cy="3609975"/>
        </p:xfrm>
        <a:graphic>
          <a:graphicData uri="http://schemas.openxmlformats.org/drawingml/2006/table">
            <a:tbl>
              <a:tblPr firstRow="1" firstCol="1" bandRow="1">
                <a:tableStyleId>{5C22544A-7EE6-4342-B048-85BDC9FD1C3A}</a:tableStyleId>
              </a:tblPr>
              <a:tblGrid>
                <a:gridCol w="1823229"/>
                <a:gridCol w="1132880"/>
                <a:gridCol w="1132880"/>
                <a:gridCol w="1132880"/>
                <a:gridCol w="1132880"/>
                <a:gridCol w="1062075"/>
              </a:tblGrid>
              <a:tr h="691844">
                <a:tc gridSpan="6">
                  <a:txBody>
                    <a:bodyPr/>
                    <a:lstStyle/>
                    <a:p>
                      <a:pPr algn="ctr">
                        <a:lnSpc>
                          <a:spcPct val="115000"/>
                        </a:lnSpc>
                        <a:spcAft>
                          <a:spcPts val="0"/>
                        </a:spcAft>
                      </a:pPr>
                      <a:r>
                        <a:rPr lang="es-ES" sz="2000" dirty="0">
                          <a:effectLst/>
                        </a:rPr>
                        <a:t>Cuadro 5. Percepción del paciente sobre la Transferencia según Tratamiento en el momento de la transferencia embrionaria</a:t>
                      </a:r>
                      <a:endParaRPr lang="es-VE" sz="2000" b="1" dirty="0">
                        <a:effectLst/>
                        <a:latin typeface="Calibri"/>
                        <a:ea typeface="Calibri"/>
                        <a:cs typeface="Times New Roman"/>
                      </a:endParaRPr>
                    </a:p>
                  </a:txBody>
                  <a:tcPr marL="44450" marR="44450" marT="0" marB="0" anchor="ctr"/>
                </a:tc>
                <a:tc hMerge="1">
                  <a:txBody>
                    <a:bodyPr/>
                    <a:lstStyle/>
                    <a:p>
                      <a:endParaRPr lang="es-VE"/>
                    </a:p>
                  </a:txBody>
                  <a:tcPr/>
                </a:tc>
                <a:tc hMerge="1">
                  <a:txBody>
                    <a:bodyPr/>
                    <a:lstStyle/>
                    <a:p>
                      <a:endParaRPr lang="es-VE"/>
                    </a:p>
                  </a:txBody>
                  <a:tcPr/>
                </a:tc>
                <a:tc hMerge="1">
                  <a:txBody>
                    <a:bodyPr/>
                    <a:lstStyle/>
                    <a:p>
                      <a:endParaRPr lang="es-VE"/>
                    </a:p>
                  </a:txBody>
                  <a:tcPr/>
                </a:tc>
                <a:tc hMerge="1">
                  <a:txBody>
                    <a:bodyPr/>
                    <a:lstStyle/>
                    <a:p>
                      <a:endParaRPr lang="es-VE"/>
                    </a:p>
                  </a:txBody>
                  <a:tcPr/>
                </a:tc>
                <a:tc hMerge="1">
                  <a:txBody>
                    <a:bodyPr/>
                    <a:lstStyle/>
                    <a:p>
                      <a:endParaRPr lang="es-VE"/>
                    </a:p>
                  </a:txBody>
                  <a:tcPr/>
                </a:tc>
              </a:tr>
              <a:tr h="365865">
                <a:tc rowSpan="2">
                  <a:txBody>
                    <a:bodyPr/>
                    <a:lstStyle/>
                    <a:p>
                      <a:pPr algn="ctr">
                        <a:lnSpc>
                          <a:spcPct val="115000"/>
                        </a:lnSpc>
                        <a:spcAft>
                          <a:spcPts val="0"/>
                        </a:spcAft>
                      </a:pPr>
                      <a:r>
                        <a:rPr lang="es-ES" sz="2000">
                          <a:effectLst/>
                        </a:rPr>
                        <a:t>Percepción</a:t>
                      </a:r>
                      <a:endParaRPr lang="es-VE" sz="2000" b="1">
                        <a:effectLst/>
                        <a:latin typeface="Calibri"/>
                        <a:ea typeface="Calibri"/>
                        <a:cs typeface="Times New Roman"/>
                      </a:endParaRPr>
                    </a:p>
                  </a:txBody>
                  <a:tcPr marL="44450" marR="44450" marT="0" marB="0" anchor="ctr"/>
                </a:tc>
                <a:tc gridSpan="4">
                  <a:txBody>
                    <a:bodyPr/>
                    <a:lstStyle/>
                    <a:p>
                      <a:pPr algn="ctr">
                        <a:lnSpc>
                          <a:spcPct val="115000"/>
                        </a:lnSpc>
                        <a:spcAft>
                          <a:spcPts val="0"/>
                        </a:spcAft>
                      </a:pPr>
                      <a:r>
                        <a:rPr lang="es-ES" sz="2000" dirty="0">
                          <a:effectLst/>
                        </a:rPr>
                        <a:t>Tratamiento</a:t>
                      </a:r>
                      <a:endParaRPr lang="es-VE" sz="2000" b="1" dirty="0">
                        <a:effectLst/>
                        <a:latin typeface="Calibri"/>
                        <a:ea typeface="Calibri"/>
                        <a:cs typeface="Times New Roman"/>
                      </a:endParaRPr>
                    </a:p>
                  </a:txBody>
                  <a:tcPr marL="44450" marR="44450" marT="0" marB="0" anchor="ctr"/>
                </a:tc>
                <a:tc hMerge="1">
                  <a:txBody>
                    <a:bodyPr/>
                    <a:lstStyle/>
                    <a:p>
                      <a:endParaRPr lang="es-VE"/>
                    </a:p>
                  </a:txBody>
                  <a:tcPr/>
                </a:tc>
                <a:tc hMerge="1">
                  <a:txBody>
                    <a:bodyPr/>
                    <a:lstStyle/>
                    <a:p>
                      <a:endParaRPr lang="es-VE"/>
                    </a:p>
                  </a:txBody>
                  <a:tcPr/>
                </a:tc>
                <a:tc hMerge="1">
                  <a:txBody>
                    <a:bodyPr/>
                    <a:lstStyle/>
                    <a:p>
                      <a:endParaRPr lang="es-VE"/>
                    </a:p>
                  </a:txBody>
                  <a:tcPr/>
                </a:tc>
                <a:tc rowSpan="2">
                  <a:txBody>
                    <a:bodyPr/>
                    <a:lstStyle/>
                    <a:p>
                      <a:pPr algn="ctr">
                        <a:lnSpc>
                          <a:spcPct val="115000"/>
                        </a:lnSpc>
                        <a:spcAft>
                          <a:spcPts val="0"/>
                        </a:spcAft>
                      </a:pPr>
                      <a:r>
                        <a:rPr lang="es-ES" sz="2000" dirty="0">
                          <a:effectLst/>
                        </a:rPr>
                        <a:t>Total</a:t>
                      </a:r>
                      <a:endParaRPr lang="es-VE" sz="2000" b="1" dirty="0">
                        <a:effectLst/>
                        <a:latin typeface="Calibri"/>
                        <a:ea typeface="Calibri"/>
                        <a:cs typeface="Times New Roman"/>
                      </a:endParaRPr>
                    </a:p>
                  </a:txBody>
                  <a:tcPr marL="44450" marR="44450" marT="0" marB="0" anchor="ctr"/>
                </a:tc>
              </a:tr>
              <a:tr h="691844">
                <a:tc vMerge="1">
                  <a:txBody>
                    <a:bodyPr/>
                    <a:lstStyle/>
                    <a:p>
                      <a:endParaRPr lang="es-VE"/>
                    </a:p>
                  </a:txBody>
                  <a:tcPr/>
                </a:tc>
                <a:tc>
                  <a:txBody>
                    <a:bodyPr/>
                    <a:lstStyle/>
                    <a:p>
                      <a:pPr algn="ctr">
                        <a:lnSpc>
                          <a:spcPct val="115000"/>
                        </a:lnSpc>
                        <a:spcAft>
                          <a:spcPts val="0"/>
                        </a:spcAft>
                      </a:pPr>
                      <a:r>
                        <a:rPr lang="es-ES" sz="1600" dirty="0" err="1">
                          <a:effectLst/>
                        </a:rPr>
                        <a:t>Diazepam</a:t>
                      </a:r>
                      <a:r>
                        <a:rPr lang="es-ES" sz="1600" dirty="0">
                          <a:effectLst/>
                        </a:rPr>
                        <a:t> </a:t>
                      </a:r>
                      <a:endParaRPr lang="es-ES" sz="1600" dirty="0" smtClean="0">
                        <a:effectLst/>
                      </a:endParaRPr>
                    </a:p>
                    <a:p>
                      <a:pPr algn="ctr">
                        <a:lnSpc>
                          <a:spcPct val="115000"/>
                        </a:lnSpc>
                        <a:spcAft>
                          <a:spcPts val="0"/>
                        </a:spcAft>
                      </a:pPr>
                      <a:r>
                        <a:rPr lang="es-ES" sz="1600" dirty="0" smtClean="0">
                          <a:effectLst/>
                        </a:rPr>
                        <a:t>5 mg VO</a:t>
                      </a:r>
                      <a:endParaRPr lang="es-VE" sz="1600" b="1"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600">
                          <a:effectLst/>
                        </a:rPr>
                        <a:t>Acupuntura</a:t>
                      </a:r>
                      <a:endParaRPr lang="es-VE" sz="1600" b="1">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600" dirty="0">
                          <a:effectLst/>
                        </a:rPr>
                        <a:t>Anestesia</a:t>
                      </a:r>
                      <a:endParaRPr lang="es-VE" sz="1600" b="1"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600" dirty="0">
                          <a:effectLst/>
                        </a:rPr>
                        <a:t>Control</a:t>
                      </a:r>
                      <a:endParaRPr lang="es-VE" sz="1600" b="1" dirty="0">
                        <a:effectLst/>
                        <a:latin typeface="Calibri"/>
                        <a:ea typeface="Calibri"/>
                        <a:cs typeface="Times New Roman"/>
                      </a:endParaRPr>
                    </a:p>
                  </a:txBody>
                  <a:tcPr marL="44450" marR="44450" marT="0" marB="0" anchor="ctr"/>
                </a:tc>
                <a:tc vMerge="1">
                  <a:txBody>
                    <a:bodyPr/>
                    <a:lstStyle/>
                    <a:p>
                      <a:endParaRPr lang="es-VE"/>
                    </a:p>
                  </a:txBody>
                  <a:tcPr/>
                </a:tc>
              </a:tr>
              <a:tr h="365865">
                <a:tc>
                  <a:txBody>
                    <a:bodyPr/>
                    <a:lstStyle/>
                    <a:p>
                      <a:pPr>
                        <a:lnSpc>
                          <a:spcPct val="115000"/>
                        </a:lnSpc>
                        <a:spcAft>
                          <a:spcPts val="0"/>
                        </a:spcAft>
                      </a:pPr>
                      <a:r>
                        <a:rPr lang="es-ES" sz="2000">
                          <a:effectLst/>
                        </a:rPr>
                        <a:t>Excelente</a:t>
                      </a:r>
                      <a:endParaRPr lang="es-VE" sz="2000" b="1">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dirty="0">
                          <a:effectLst/>
                        </a:rPr>
                        <a:t>14</a:t>
                      </a:r>
                      <a:endParaRPr lang="es-VE" sz="2000" b="0" i="0" dirty="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dirty="0">
                          <a:effectLst/>
                        </a:rPr>
                        <a:t>13</a:t>
                      </a:r>
                      <a:endParaRPr lang="es-VE" sz="2000" b="0" i="0" dirty="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dirty="0">
                          <a:effectLst/>
                        </a:rPr>
                        <a:t>6</a:t>
                      </a:r>
                      <a:endParaRPr lang="es-VE" sz="2000" b="0" i="0" dirty="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dirty="0">
                          <a:effectLst/>
                        </a:rPr>
                        <a:t>19</a:t>
                      </a:r>
                      <a:endParaRPr lang="es-VE" sz="2000" b="0" i="0" dirty="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dirty="0">
                          <a:effectLst/>
                        </a:rPr>
                        <a:t>52</a:t>
                      </a:r>
                      <a:endParaRPr lang="es-VE" sz="2000" b="0" i="0" dirty="0">
                        <a:effectLst/>
                        <a:latin typeface="Calibri"/>
                        <a:ea typeface="Calibri"/>
                        <a:cs typeface="Times New Roman"/>
                      </a:endParaRPr>
                    </a:p>
                  </a:txBody>
                  <a:tcPr marL="44450" marR="44450" marT="0" marB="0"/>
                </a:tc>
              </a:tr>
              <a:tr h="365865">
                <a:tc>
                  <a:txBody>
                    <a:bodyPr/>
                    <a:lstStyle/>
                    <a:p>
                      <a:pPr>
                        <a:lnSpc>
                          <a:spcPct val="115000"/>
                        </a:lnSpc>
                        <a:spcAft>
                          <a:spcPts val="0"/>
                        </a:spcAft>
                      </a:pPr>
                      <a:r>
                        <a:rPr lang="es-ES" sz="2000">
                          <a:effectLst/>
                        </a:rPr>
                        <a:t>Bien</a:t>
                      </a:r>
                      <a:endParaRPr lang="es-VE" sz="2000" b="1">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a:effectLst/>
                        </a:rPr>
                        <a:t>31</a:t>
                      </a:r>
                      <a:endParaRPr lang="es-VE" sz="2000" b="0" i="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a:effectLst/>
                        </a:rPr>
                        <a:t>48</a:t>
                      </a:r>
                      <a:endParaRPr lang="es-VE" sz="2000" b="0" i="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dirty="0">
                          <a:effectLst/>
                        </a:rPr>
                        <a:t>7</a:t>
                      </a:r>
                      <a:endParaRPr lang="es-VE" sz="2000" b="0" i="0" dirty="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dirty="0">
                          <a:effectLst/>
                        </a:rPr>
                        <a:t>43</a:t>
                      </a:r>
                      <a:endParaRPr lang="es-VE" sz="2000" b="0" i="0" dirty="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dirty="0">
                          <a:effectLst/>
                        </a:rPr>
                        <a:t>129</a:t>
                      </a:r>
                      <a:endParaRPr lang="es-VE" sz="2000" b="0" i="0" dirty="0">
                        <a:effectLst/>
                        <a:latin typeface="Calibri"/>
                        <a:ea typeface="Calibri"/>
                        <a:cs typeface="Times New Roman"/>
                      </a:endParaRPr>
                    </a:p>
                  </a:txBody>
                  <a:tcPr marL="44450" marR="44450" marT="0" marB="0"/>
                </a:tc>
              </a:tr>
              <a:tr h="365865">
                <a:tc>
                  <a:txBody>
                    <a:bodyPr/>
                    <a:lstStyle/>
                    <a:p>
                      <a:pPr>
                        <a:lnSpc>
                          <a:spcPct val="115000"/>
                        </a:lnSpc>
                        <a:spcAft>
                          <a:spcPts val="0"/>
                        </a:spcAft>
                      </a:pPr>
                      <a:r>
                        <a:rPr lang="es-ES" sz="2000">
                          <a:effectLst/>
                        </a:rPr>
                        <a:t>Regular</a:t>
                      </a:r>
                      <a:endParaRPr lang="es-VE" sz="2000" b="1">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a:effectLst/>
                        </a:rPr>
                        <a:t>2</a:t>
                      </a:r>
                      <a:endParaRPr lang="es-VE" sz="2000" b="0" i="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a:effectLst/>
                        </a:rPr>
                        <a:t>2</a:t>
                      </a:r>
                      <a:endParaRPr lang="es-VE" sz="2000" b="0" i="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dirty="0">
                          <a:effectLst/>
                        </a:rPr>
                        <a:t>0</a:t>
                      </a:r>
                      <a:endParaRPr lang="es-VE" sz="2000" b="0" i="0" dirty="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dirty="0">
                          <a:effectLst/>
                        </a:rPr>
                        <a:t>11</a:t>
                      </a:r>
                      <a:endParaRPr lang="es-VE" sz="2000" b="0" i="0" dirty="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dirty="0">
                          <a:effectLst/>
                        </a:rPr>
                        <a:t>15</a:t>
                      </a:r>
                      <a:endParaRPr lang="es-VE" sz="2000" b="0" i="0" dirty="0">
                        <a:effectLst/>
                        <a:latin typeface="Calibri"/>
                        <a:ea typeface="Calibri"/>
                        <a:cs typeface="Times New Roman"/>
                      </a:endParaRPr>
                    </a:p>
                  </a:txBody>
                  <a:tcPr marL="44450" marR="44450" marT="0" marB="0"/>
                </a:tc>
              </a:tr>
              <a:tr h="387387">
                <a:tc>
                  <a:txBody>
                    <a:bodyPr/>
                    <a:lstStyle/>
                    <a:p>
                      <a:pPr>
                        <a:lnSpc>
                          <a:spcPct val="115000"/>
                        </a:lnSpc>
                        <a:spcAft>
                          <a:spcPts val="0"/>
                        </a:spcAft>
                      </a:pPr>
                      <a:r>
                        <a:rPr lang="es-ES" sz="2000">
                          <a:effectLst/>
                        </a:rPr>
                        <a:t>Mal</a:t>
                      </a:r>
                      <a:endParaRPr lang="es-VE" sz="2000" b="1">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a:effectLst/>
                        </a:rPr>
                        <a:t>1</a:t>
                      </a:r>
                      <a:endParaRPr lang="es-VE" sz="2000" b="0" i="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a:effectLst/>
                        </a:rPr>
                        <a:t>4</a:t>
                      </a:r>
                      <a:endParaRPr lang="es-VE" sz="2000" b="0" i="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dirty="0">
                          <a:effectLst/>
                        </a:rPr>
                        <a:t>2</a:t>
                      </a:r>
                      <a:endParaRPr lang="es-VE" sz="2000" b="0" i="0" dirty="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dirty="0">
                          <a:effectLst/>
                        </a:rPr>
                        <a:t>1</a:t>
                      </a:r>
                      <a:endParaRPr lang="es-VE" sz="2000" b="0" i="0" dirty="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dirty="0">
                          <a:effectLst/>
                        </a:rPr>
                        <a:t>8</a:t>
                      </a:r>
                      <a:endParaRPr lang="es-VE" sz="2000" b="0" i="0" dirty="0">
                        <a:effectLst/>
                        <a:latin typeface="Calibri"/>
                        <a:ea typeface="Calibri"/>
                        <a:cs typeface="Times New Roman"/>
                      </a:endParaRPr>
                    </a:p>
                  </a:txBody>
                  <a:tcPr marL="44450" marR="44450" marT="0" marB="0"/>
                </a:tc>
              </a:tr>
              <a:tr h="365865">
                <a:tc>
                  <a:txBody>
                    <a:bodyPr/>
                    <a:lstStyle/>
                    <a:p>
                      <a:pPr>
                        <a:lnSpc>
                          <a:spcPct val="115000"/>
                        </a:lnSpc>
                        <a:spcAft>
                          <a:spcPts val="0"/>
                        </a:spcAft>
                      </a:pPr>
                      <a:r>
                        <a:rPr lang="es-ES" sz="2000">
                          <a:effectLst/>
                        </a:rPr>
                        <a:t>Total</a:t>
                      </a:r>
                      <a:endParaRPr lang="es-VE" sz="2000" b="1">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a:effectLst/>
                        </a:rPr>
                        <a:t>48</a:t>
                      </a:r>
                      <a:endParaRPr lang="es-VE" sz="2000" b="0" i="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a:effectLst/>
                        </a:rPr>
                        <a:t>67</a:t>
                      </a:r>
                      <a:endParaRPr lang="es-VE" sz="2000" b="0" i="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dirty="0">
                          <a:effectLst/>
                        </a:rPr>
                        <a:t>15</a:t>
                      </a:r>
                      <a:endParaRPr lang="es-VE" sz="2000" b="0" i="0" dirty="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dirty="0">
                          <a:effectLst/>
                        </a:rPr>
                        <a:t>74</a:t>
                      </a:r>
                      <a:endParaRPr lang="es-VE" sz="2000" b="0" i="0" dirty="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dirty="0">
                          <a:effectLst/>
                        </a:rPr>
                        <a:t>204</a:t>
                      </a:r>
                      <a:endParaRPr lang="es-VE" sz="2000" b="0" i="0" dirty="0">
                        <a:effectLst/>
                        <a:latin typeface="Calibri"/>
                        <a:ea typeface="Calibri"/>
                        <a:cs typeface="Times New Roman"/>
                      </a:endParaRPr>
                    </a:p>
                  </a:txBody>
                  <a:tcPr marL="44450" marR="44450" marT="0" marB="0"/>
                </a:tc>
              </a:tr>
            </a:tbl>
          </a:graphicData>
        </a:graphic>
      </p:graphicFrame>
      <p:sp>
        <p:nvSpPr>
          <p:cNvPr id="5" name="AutoShape 160"/>
          <p:cNvSpPr>
            <a:spLocks noChangeArrowheads="1"/>
          </p:cNvSpPr>
          <p:nvPr/>
        </p:nvSpPr>
        <p:spPr bwMode="auto">
          <a:xfrm>
            <a:off x="323850" y="233363"/>
            <a:ext cx="8675688" cy="892175"/>
          </a:xfrm>
          <a:prstGeom prst="flowChartAlternateProcess">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fontAlgn="auto">
              <a:spcBef>
                <a:spcPts val="0"/>
              </a:spcBef>
              <a:spcAft>
                <a:spcPts val="0"/>
              </a:spcAft>
              <a:defRPr/>
            </a:pPr>
            <a:endParaRPr lang="es-ES" sz="2800" b="1" dirty="0">
              <a:solidFill>
                <a:srgbClr val="FF0000"/>
              </a:solidFill>
              <a:effectLst>
                <a:outerShdw blurRad="38100" dist="38100" dir="2700000" algn="tl">
                  <a:srgbClr val="000000">
                    <a:alpha val="43137"/>
                  </a:srgbClr>
                </a:outerShdw>
              </a:effectLst>
              <a:latin typeface="Century Gothic" pitchFamily="34" charset="0"/>
            </a:endParaRPr>
          </a:p>
          <a:p>
            <a:pPr algn="ctr" fontAlgn="auto">
              <a:spcBef>
                <a:spcPts val="0"/>
              </a:spcBef>
              <a:spcAft>
                <a:spcPts val="0"/>
              </a:spcAft>
              <a:defRPr/>
            </a:pPr>
            <a:r>
              <a:rPr lang="es-ES" sz="3200" b="1" dirty="0">
                <a:solidFill>
                  <a:srgbClr val="FF0000"/>
                </a:solidFill>
                <a:effectLst>
                  <a:outerShdw blurRad="38100" dist="38100" dir="2700000" algn="tl">
                    <a:srgbClr val="000000">
                      <a:alpha val="43137"/>
                    </a:srgbClr>
                  </a:outerShdw>
                </a:effectLst>
                <a:latin typeface="Century Gothic" pitchFamily="34" charset="0"/>
              </a:rPr>
              <a:t>RESULTADOS</a:t>
            </a:r>
          </a:p>
          <a:p>
            <a:pPr algn="ctr" fontAlgn="auto">
              <a:spcBef>
                <a:spcPts val="0"/>
              </a:spcBef>
              <a:spcAft>
                <a:spcPts val="0"/>
              </a:spcAft>
              <a:defRPr/>
            </a:pPr>
            <a:endParaRPr lang="es-ES" sz="3200" b="1" dirty="0">
              <a:solidFill>
                <a:srgbClr val="FF0000"/>
              </a:solidFill>
              <a:effectLst>
                <a:outerShdw blurRad="38100" dist="38100" dir="2700000" algn="tl">
                  <a:srgbClr val="000000">
                    <a:alpha val="43137"/>
                  </a:srgbClr>
                </a:outerShdw>
              </a:effectLst>
              <a:latin typeface="Century Gothic" pitchFamily="34" charset="0"/>
            </a:endParaRPr>
          </a:p>
        </p:txBody>
      </p:sp>
    </p:spTree>
  </p:cSld>
  <p:clrMapOvr>
    <a:masterClrMapping/>
  </p:clrMapOvr>
  <p:transition>
    <p:wheel spokes="8"/>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Gráfico"/>
          <p:cNvGraphicFramePr/>
          <p:nvPr/>
        </p:nvGraphicFramePr>
        <p:xfrm>
          <a:off x="701316" y="1628800"/>
          <a:ext cx="7920880" cy="4032448"/>
        </p:xfrm>
        <a:graphic>
          <a:graphicData uri="http://schemas.openxmlformats.org/drawingml/2006/chart">
            <c:chart xmlns:c="http://schemas.openxmlformats.org/drawingml/2006/chart" xmlns:r="http://schemas.openxmlformats.org/officeDocument/2006/relationships" r:id="rId2"/>
          </a:graphicData>
        </a:graphic>
      </p:graphicFrame>
      <p:sp>
        <p:nvSpPr>
          <p:cNvPr id="5" name="AutoShape 160"/>
          <p:cNvSpPr>
            <a:spLocks noChangeArrowheads="1"/>
          </p:cNvSpPr>
          <p:nvPr/>
        </p:nvSpPr>
        <p:spPr bwMode="auto">
          <a:xfrm>
            <a:off x="323850" y="233363"/>
            <a:ext cx="8675688" cy="892175"/>
          </a:xfrm>
          <a:prstGeom prst="flowChartAlternateProcess">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fontAlgn="auto">
              <a:spcBef>
                <a:spcPts val="0"/>
              </a:spcBef>
              <a:spcAft>
                <a:spcPts val="0"/>
              </a:spcAft>
              <a:defRPr/>
            </a:pPr>
            <a:endParaRPr lang="es-ES" sz="2800" b="1" dirty="0">
              <a:solidFill>
                <a:srgbClr val="FF0000"/>
              </a:solidFill>
              <a:effectLst>
                <a:outerShdw blurRad="38100" dist="38100" dir="2700000" algn="tl">
                  <a:srgbClr val="000000">
                    <a:alpha val="43137"/>
                  </a:srgbClr>
                </a:outerShdw>
              </a:effectLst>
              <a:latin typeface="Century Gothic" pitchFamily="34" charset="0"/>
            </a:endParaRPr>
          </a:p>
          <a:p>
            <a:pPr algn="ctr" fontAlgn="auto">
              <a:spcBef>
                <a:spcPts val="0"/>
              </a:spcBef>
              <a:spcAft>
                <a:spcPts val="0"/>
              </a:spcAft>
              <a:defRPr/>
            </a:pPr>
            <a:r>
              <a:rPr lang="es-ES" sz="3200" b="1" dirty="0">
                <a:solidFill>
                  <a:srgbClr val="FF0000"/>
                </a:solidFill>
                <a:effectLst>
                  <a:outerShdw blurRad="38100" dist="38100" dir="2700000" algn="tl">
                    <a:srgbClr val="000000">
                      <a:alpha val="43137"/>
                    </a:srgbClr>
                  </a:outerShdw>
                </a:effectLst>
                <a:latin typeface="Century Gothic" pitchFamily="34" charset="0"/>
              </a:rPr>
              <a:t>RESULTADOS</a:t>
            </a:r>
          </a:p>
          <a:p>
            <a:pPr algn="ctr" fontAlgn="auto">
              <a:spcBef>
                <a:spcPts val="0"/>
              </a:spcBef>
              <a:spcAft>
                <a:spcPts val="0"/>
              </a:spcAft>
              <a:defRPr/>
            </a:pPr>
            <a:endParaRPr lang="es-ES" sz="3200" b="1" dirty="0">
              <a:solidFill>
                <a:srgbClr val="FF0000"/>
              </a:solidFill>
              <a:effectLst>
                <a:outerShdw blurRad="38100" dist="38100" dir="2700000" algn="tl">
                  <a:srgbClr val="000000">
                    <a:alpha val="43137"/>
                  </a:srgbClr>
                </a:outerShdw>
              </a:effectLst>
              <a:latin typeface="Century Gothic" pitchFamily="34" charset="0"/>
            </a:endParaRPr>
          </a:p>
        </p:txBody>
      </p:sp>
    </p:spTree>
  </p:cSld>
  <p:clrMapOvr>
    <a:masterClrMapping/>
  </p:clrMapOvr>
  <p:transition>
    <p:wheel spokes="8"/>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160"/>
          <p:cNvSpPr>
            <a:spLocks noChangeArrowheads="1"/>
          </p:cNvSpPr>
          <p:nvPr/>
        </p:nvSpPr>
        <p:spPr bwMode="auto">
          <a:xfrm>
            <a:off x="323850" y="233363"/>
            <a:ext cx="8675688" cy="892175"/>
          </a:xfrm>
          <a:prstGeom prst="flowChartAlternateProcess">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fontAlgn="auto">
              <a:spcBef>
                <a:spcPts val="0"/>
              </a:spcBef>
              <a:spcAft>
                <a:spcPts val="0"/>
              </a:spcAft>
              <a:defRPr/>
            </a:pPr>
            <a:endParaRPr lang="es-ES" sz="2800" b="1" dirty="0">
              <a:solidFill>
                <a:srgbClr val="FF0000"/>
              </a:solidFill>
              <a:effectLst>
                <a:outerShdw blurRad="38100" dist="38100" dir="2700000" algn="tl">
                  <a:srgbClr val="000000">
                    <a:alpha val="43137"/>
                  </a:srgbClr>
                </a:outerShdw>
              </a:effectLst>
              <a:latin typeface="Century Gothic" pitchFamily="34" charset="0"/>
            </a:endParaRPr>
          </a:p>
          <a:p>
            <a:pPr algn="ctr" fontAlgn="auto">
              <a:spcBef>
                <a:spcPts val="0"/>
              </a:spcBef>
              <a:spcAft>
                <a:spcPts val="0"/>
              </a:spcAft>
              <a:defRPr/>
            </a:pPr>
            <a:r>
              <a:rPr lang="es-ES" sz="3200" b="1" dirty="0">
                <a:solidFill>
                  <a:srgbClr val="FF0000"/>
                </a:solidFill>
                <a:effectLst>
                  <a:outerShdw blurRad="38100" dist="38100" dir="2700000" algn="tl">
                    <a:srgbClr val="000000">
                      <a:alpha val="43137"/>
                    </a:srgbClr>
                  </a:outerShdw>
                </a:effectLst>
                <a:latin typeface="Century Gothic" pitchFamily="34" charset="0"/>
              </a:rPr>
              <a:t>RESULTADOS</a:t>
            </a:r>
          </a:p>
          <a:p>
            <a:pPr algn="ctr" fontAlgn="auto">
              <a:spcBef>
                <a:spcPts val="0"/>
              </a:spcBef>
              <a:spcAft>
                <a:spcPts val="0"/>
              </a:spcAft>
              <a:defRPr/>
            </a:pPr>
            <a:endParaRPr lang="es-ES" sz="3200" b="1" dirty="0">
              <a:solidFill>
                <a:srgbClr val="FF0000"/>
              </a:solidFill>
              <a:effectLst>
                <a:outerShdw blurRad="38100" dist="38100" dir="2700000" algn="tl">
                  <a:srgbClr val="000000">
                    <a:alpha val="43137"/>
                  </a:srgbClr>
                </a:outerShdw>
              </a:effectLst>
              <a:latin typeface="Century Gothic" pitchFamily="34" charset="0"/>
            </a:endParaRPr>
          </a:p>
        </p:txBody>
      </p:sp>
      <p:graphicFrame>
        <p:nvGraphicFramePr>
          <p:cNvPr id="7" name="6 Gráfico"/>
          <p:cNvGraphicFramePr/>
          <p:nvPr/>
        </p:nvGraphicFramePr>
        <p:xfrm>
          <a:off x="323528" y="1268760"/>
          <a:ext cx="8496944" cy="54006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p:circl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160"/>
          <p:cNvSpPr>
            <a:spLocks noChangeArrowheads="1"/>
          </p:cNvSpPr>
          <p:nvPr/>
        </p:nvSpPr>
        <p:spPr bwMode="auto">
          <a:xfrm>
            <a:off x="250825" y="188913"/>
            <a:ext cx="8677275" cy="892175"/>
          </a:xfrm>
          <a:prstGeom prst="flowChartAlternateProcess">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fontAlgn="auto">
              <a:spcBef>
                <a:spcPts val="0"/>
              </a:spcBef>
              <a:spcAft>
                <a:spcPts val="0"/>
              </a:spcAft>
              <a:defRPr/>
            </a:pPr>
            <a:endParaRPr lang="es-ES" sz="2800" b="1" dirty="0">
              <a:solidFill>
                <a:srgbClr val="FF0000"/>
              </a:solidFill>
              <a:effectLst>
                <a:outerShdw blurRad="38100" dist="38100" dir="2700000" algn="tl">
                  <a:srgbClr val="000000">
                    <a:alpha val="43137"/>
                  </a:srgbClr>
                </a:outerShdw>
              </a:effectLst>
              <a:latin typeface="Century Gothic" pitchFamily="34" charset="0"/>
            </a:endParaRPr>
          </a:p>
          <a:p>
            <a:pPr algn="ctr" fontAlgn="auto">
              <a:spcBef>
                <a:spcPts val="0"/>
              </a:spcBef>
              <a:spcAft>
                <a:spcPts val="0"/>
              </a:spcAft>
              <a:defRPr/>
            </a:pPr>
            <a:r>
              <a:rPr lang="es-ES" sz="3200" b="1" dirty="0">
                <a:solidFill>
                  <a:srgbClr val="FF0000"/>
                </a:solidFill>
                <a:effectLst>
                  <a:outerShdw blurRad="38100" dist="38100" dir="2700000" algn="tl">
                    <a:srgbClr val="000000">
                      <a:alpha val="43137"/>
                    </a:srgbClr>
                  </a:outerShdw>
                </a:effectLst>
                <a:latin typeface="Century Gothic" pitchFamily="34" charset="0"/>
              </a:rPr>
              <a:t>RESULTADOS</a:t>
            </a:r>
          </a:p>
          <a:p>
            <a:pPr algn="ctr" fontAlgn="auto">
              <a:spcBef>
                <a:spcPts val="0"/>
              </a:spcBef>
              <a:spcAft>
                <a:spcPts val="0"/>
              </a:spcAft>
              <a:defRPr/>
            </a:pPr>
            <a:endParaRPr lang="es-ES" sz="3200" b="1" dirty="0">
              <a:solidFill>
                <a:srgbClr val="FF0000"/>
              </a:solidFill>
              <a:effectLst>
                <a:outerShdw blurRad="38100" dist="38100" dir="2700000" algn="tl">
                  <a:srgbClr val="000000">
                    <a:alpha val="43137"/>
                  </a:srgbClr>
                </a:outerShdw>
              </a:effectLst>
              <a:latin typeface="Century Gothic" pitchFamily="34" charset="0"/>
            </a:endParaRPr>
          </a:p>
        </p:txBody>
      </p:sp>
      <p:graphicFrame>
        <p:nvGraphicFramePr>
          <p:cNvPr id="6" name="5 Tabla"/>
          <p:cNvGraphicFramePr>
            <a:graphicFrameLocks noGrp="1"/>
          </p:cNvGraphicFramePr>
          <p:nvPr/>
        </p:nvGraphicFramePr>
        <p:xfrm>
          <a:off x="684213" y="1268413"/>
          <a:ext cx="7848600" cy="5345112"/>
        </p:xfrm>
        <a:graphic>
          <a:graphicData uri="http://schemas.openxmlformats.org/drawingml/2006/table">
            <a:tbl>
              <a:tblPr firstRow="1" firstCol="1" bandRow="1">
                <a:tableStyleId>{5C22544A-7EE6-4342-B048-85BDC9FD1C3A}</a:tableStyleId>
              </a:tblPr>
              <a:tblGrid>
                <a:gridCol w="1512168"/>
                <a:gridCol w="1224136"/>
                <a:gridCol w="1296144"/>
                <a:gridCol w="1205863"/>
                <a:gridCol w="1347386"/>
                <a:gridCol w="1263175"/>
              </a:tblGrid>
              <a:tr h="776564">
                <a:tc gridSpan="6">
                  <a:txBody>
                    <a:bodyPr/>
                    <a:lstStyle/>
                    <a:p>
                      <a:pPr algn="ctr">
                        <a:lnSpc>
                          <a:spcPct val="115000"/>
                        </a:lnSpc>
                        <a:spcAft>
                          <a:spcPts val="0"/>
                        </a:spcAft>
                      </a:pPr>
                      <a:r>
                        <a:rPr lang="es-ES" sz="2000" dirty="0">
                          <a:effectLst/>
                        </a:rPr>
                        <a:t>Cuadro </a:t>
                      </a:r>
                      <a:r>
                        <a:rPr lang="es-ES" sz="2000" dirty="0" smtClean="0">
                          <a:effectLst/>
                        </a:rPr>
                        <a:t>6. </a:t>
                      </a:r>
                      <a:r>
                        <a:rPr lang="es-ES" sz="2000" dirty="0">
                          <a:effectLst/>
                        </a:rPr>
                        <a:t>Evolución clínica según Tratamiento en el momento de la transferencia embrionaria</a:t>
                      </a:r>
                      <a:endParaRPr lang="es-VE" sz="2000" dirty="0">
                        <a:effectLst/>
                        <a:latin typeface="Calibri"/>
                        <a:ea typeface="Calibri"/>
                        <a:cs typeface="Times New Roman"/>
                      </a:endParaRPr>
                    </a:p>
                  </a:txBody>
                  <a:tcPr marL="44450" marR="44450" marT="0" marB="0" anchor="ctr"/>
                </a:tc>
                <a:tc hMerge="1">
                  <a:txBody>
                    <a:bodyPr/>
                    <a:lstStyle/>
                    <a:p>
                      <a:endParaRPr lang="es-VE"/>
                    </a:p>
                  </a:txBody>
                  <a:tcPr/>
                </a:tc>
                <a:tc hMerge="1">
                  <a:txBody>
                    <a:bodyPr/>
                    <a:lstStyle/>
                    <a:p>
                      <a:endParaRPr lang="es-VE"/>
                    </a:p>
                  </a:txBody>
                  <a:tcPr/>
                </a:tc>
                <a:tc hMerge="1">
                  <a:txBody>
                    <a:bodyPr/>
                    <a:lstStyle/>
                    <a:p>
                      <a:endParaRPr lang="es-VE"/>
                    </a:p>
                  </a:txBody>
                  <a:tcPr/>
                </a:tc>
                <a:tc hMerge="1">
                  <a:txBody>
                    <a:bodyPr/>
                    <a:lstStyle/>
                    <a:p>
                      <a:endParaRPr lang="es-VE"/>
                    </a:p>
                  </a:txBody>
                  <a:tcPr/>
                </a:tc>
                <a:tc hMerge="1">
                  <a:txBody>
                    <a:bodyPr/>
                    <a:lstStyle/>
                    <a:p>
                      <a:endParaRPr lang="es-VE"/>
                    </a:p>
                  </a:txBody>
                  <a:tcPr/>
                </a:tc>
              </a:tr>
              <a:tr h="464571">
                <a:tc rowSpan="2">
                  <a:txBody>
                    <a:bodyPr/>
                    <a:lstStyle/>
                    <a:p>
                      <a:pPr algn="ctr">
                        <a:lnSpc>
                          <a:spcPct val="115000"/>
                        </a:lnSpc>
                        <a:spcAft>
                          <a:spcPts val="0"/>
                        </a:spcAft>
                      </a:pPr>
                      <a:r>
                        <a:rPr lang="es-ES" sz="2000" dirty="0">
                          <a:effectLst/>
                        </a:rPr>
                        <a:t>Embarazo clínico</a:t>
                      </a:r>
                      <a:endParaRPr lang="es-VE" sz="2000" dirty="0">
                        <a:effectLst/>
                        <a:latin typeface="Calibri"/>
                        <a:ea typeface="Calibri"/>
                        <a:cs typeface="Times New Roman"/>
                      </a:endParaRPr>
                    </a:p>
                  </a:txBody>
                  <a:tcPr marL="44450" marR="44450" marT="0" marB="0" anchor="ctr"/>
                </a:tc>
                <a:tc gridSpan="4">
                  <a:txBody>
                    <a:bodyPr/>
                    <a:lstStyle/>
                    <a:p>
                      <a:pPr algn="ctr">
                        <a:lnSpc>
                          <a:spcPct val="115000"/>
                        </a:lnSpc>
                        <a:spcAft>
                          <a:spcPts val="0"/>
                        </a:spcAft>
                      </a:pPr>
                      <a:r>
                        <a:rPr lang="es-ES" sz="2000" dirty="0">
                          <a:effectLst/>
                        </a:rPr>
                        <a:t>Tratamiento</a:t>
                      </a:r>
                      <a:endParaRPr lang="es-VE" sz="2000" dirty="0">
                        <a:effectLst/>
                        <a:latin typeface="Calibri"/>
                        <a:ea typeface="Calibri"/>
                        <a:cs typeface="Times New Roman"/>
                      </a:endParaRPr>
                    </a:p>
                  </a:txBody>
                  <a:tcPr marL="44450" marR="44450" marT="0" marB="0" anchor="ctr"/>
                </a:tc>
                <a:tc hMerge="1">
                  <a:txBody>
                    <a:bodyPr/>
                    <a:lstStyle/>
                    <a:p>
                      <a:endParaRPr lang="es-VE"/>
                    </a:p>
                  </a:txBody>
                  <a:tcPr/>
                </a:tc>
                <a:tc hMerge="1">
                  <a:txBody>
                    <a:bodyPr/>
                    <a:lstStyle/>
                    <a:p>
                      <a:endParaRPr lang="es-VE"/>
                    </a:p>
                  </a:txBody>
                  <a:tcPr/>
                </a:tc>
                <a:tc hMerge="1">
                  <a:txBody>
                    <a:bodyPr/>
                    <a:lstStyle/>
                    <a:p>
                      <a:endParaRPr lang="es-VE"/>
                    </a:p>
                  </a:txBody>
                  <a:tcPr/>
                </a:tc>
                <a:tc rowSpan="2">
                  <a:txBody>
                    <a:bodyPr/>
                    <a:lstStyle/>
                    <a:p>
                      <a:pPr algn="ctr">
                        <a:lnSpc>
                          <a:spcPct val="115000"/>
                        </a:lnSpc>
                        <a:spcAft>
                          <a:spcPts val="0"/>
                        </a:spcAft>
                      </a:pPr>
                      <a:r>
                        <a:rPr lang="es-ES" sz="2000">
                          <a:effectLst/>
                        </a:rPr>
                        <a:t>Total</a:t>
                      </a:r>
                      <a:endParaRPr lang="es-VE" sz="2000">
                        <a:effectLst/>
                        <a:latin typeface="Calibri"/>
                        <a:ea typeface="Calibri"/>
                        <a:cs typeface="Times New Roman"/>
                      </a:endParaRPr>
                    </a:p>
                  </a:txBody>
                  <a:tcPr marL="44450" marR="44450" marT="0" marB="0" anchor="ctr"/>
                </a:tc>
              </a:tr>
              <a:tr h="878494">
                <a:tc vMerge="1">
                  <a:txBody>
                    <a:bodyPr/>
                    <a:lstStyle/>
                    <a:p>
                      <a:endParaRPr lang="es-VE"/>
                    </a:p>
                  </a:txBody>
                  <a:tcPr/>
                </a:tc>
                <a:tc>
                  <a:txBody>
                    <a:bodyPr/>
                    <a:lstStyle/>
                    <a:p>
                      <a:pPr algn="ctr">
                        <a:lnSpc>
                          <a:spcPct val="115000"/>
                        </a:lnSpc>
                        <a:spcAft>
                          <a:spcPts val="0"/>
                        </a:spcAft>
                      </a:pPr>
                      <a:r>
                        <a:rPr lang="es-ES" sz="1800" dirty="0" err="1">
                          <a:effectLst/>
                        </a:rPr>
                        <a:t>Diazepam</a:t>
                      </a:r>
                      <a:r>
                        <a:rPr lang="es-ES" sz="1800" dirty="0">
                          <a:effectLst/>
                        </a:rPr>
                        <a:t> </a:t>
                      </a:r>
                      <a:endParaRPr lang="es-ES" sz="1800" dirty="0" smtClean="0">
                        <a:effectLst/>
                      </a:endParaRPr>
                    </a:p>
                    <a:p>
                      <a:pPr algn="ctr">
                        <a:lnSpc>
                          <a:spcPct val="115000"/>
                        </a:lnSpc>
                        <a:spcAft>
                          <a:spcPts val="0"/>
                        </a:spcAft>
                      </a:pPr>
                      <a:r>
                        <a:rPr lang="es-ES" sz="1800" dirty="0" smtClean="0">
                          <a:effectLst/>
                        </a:rPr>
                        <a:t>5 mg VO</a:t>
                      </a:r>
                      <a:endParaRPr lang="es-VE" sz="18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800">
                          <a:effectLst/>
                        </a:rPr>
                        <a:t>Acupuntura</a:t>
                      </a:r>
                      <a:endParaRPr lang="es-VE" sz="180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800" dirty="0">
                          <a:effectLst/>
                        </a:rPr>
                        <a:t>Anestesia</a:t>
                      </a:r>
                      <a:endParaRPr lang="es-VE" sz="1800" dirty="0">
                        <a:effectLst/>
                        <a:latin typeface="Calibri"/>
                        <a:ea typeface="Calibri"/>
                        <a:cs typeface="Times New Roman"/>
                      </a:endParaRPr>
                    </a:p>
                  </a:txBody>
                  <a:tcPr marL="44450" marR="44450" marT="0" marB="0" anchor="ctr"/>
                </a:tc>
                <a:tc>
                  <a:txBody>
                    <a:bodyPr/>
                    <a:lstStyle/>
                    <a:p>
                      <a:pPr algn="ctr">
                        <a:lnSpc>
                          <a:spcPct val="115000"/>
                        </a:lnSpc>
                        <a:spcAft>
                          <a:spcPts val="0"/>
                        </a:spcAft>
                      </a:pPr>
                      <a:r>
                        <a:rPr lang="es-ES" sz="1800" dirty="0">
                          <a:effectLst/>
                        </a:rPr>
                        <a:t>Control</a:t>
                      </a:r>
                      <a:endParaRPr lang="es-VE" sz="1800" dirty="0">
                        <a:effectLst/>
                        <a:latin typeface="Calibri"/>
                        <a:ea typeface="Calibri"/>
                        <a:cs typeface="Times New Roman"/>
                      </a:endParaRPr>
                    </a:p>
                  </a:txBody>
                  <a:tcPr marL="44450" marR="44450" marT="0" marB="0" anchor="ctr"/>
                </a:tc>
                <a:tc vMerge="1">
                  <a:txBody>
                    <a:bodyPr/>
                    <a:lstStyle/>
                    <a:p>
                      <a:endParaRPr lang="es-VE"/>
                    </a:p>
                  </a:txBody>
                  <a:tcPr/>
                </a:tc>
              </a:tr>
              <a:tr h="464571">
                <a:tc>
                  <a:txBody>
                    <a:bodyPr/>
                    <a:lstStyle/>
                    <a:p>
                      <a:pPr>
                        <a:lnSpc>
                          <a:spcPct val="115000"/>
                        </a:lnSpc>
                        <a:spcAft>
                          <a:spcPts val="0"/>
                        </a:spcAft>
                      </a:pPr>
                      <a:r>
                        <a:rPr lang="es-ES" sz="2000">
                          <a:effectLst/>
                        </a:rPr>
                        <a:t>Simple</a:t>
                      </a:r>
                      <a:endParaRPr lang="es-VE" sz="200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a:effectLst/>
                        </a:rPr>
                        <a:t>9</a:t>
                      </a:r>
                      <a:endParaRPr lang="es-VE" sz="200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dirty="0">
                          <a:effectLst/>
                        </a:rPr>
                        <a:t>19</a:t>
                      </a:r>
                      <a:endParaRPr lang="es-VE" sz="2000" dirty="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dirty="0">
                          <a:effectLst/>
                        </a:rPr>
                        <a:t>4</a:t>
                      </a:r>
                      <a:endParaRPr lang="es-VE" sz="2000" dirty="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a:effectLst/>
                        </a:rPr>
                        <a:t>21</a:t>
                      </a:r>
                      <a:endParaRPr lang="es-VE" sz="200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a:effectLst/>
                        </a:rPr>
                        <a:t>53</a:t>
                      </a:r>
                      <a:endParaRPr lang="es-VE" sz="2000">
                        <a:effectLst/>
                        <a:latin typeface="Calibri"/>
                        <a:ea typeface="Calibri"/>
                        <a:cs typeface="Times New Roman"/>
                      </a:endParaRPr>
                    </a:p>
                  </a:txBody>
                  <a:tcPr marL="44450" marR="44450" marT="0" marB="0"/>
                </a:tc>
              </a:tr>
              <a:tr h="464571">
                <a:tc>
                  <a:txBody>
                    <a:bodyPr/>
                    <a:lstStyle/>
                    <a:p>
                      <a:pPr>
                        <a:lnSpc>
                          <a:spcPct val="115000"/>
                        </a:lnSpc>
                        <a:spcAft>
                          <a:spcPts val="0"/>
                        </a:spcAft>
                      </a:pPr>
                      <a:r>
                        <a:rPr lang="es-ES" sz="2000">
                          <a:effectLst/>
                        </a:rPr>
                        <a:t>Doble</a:t>
                      </a:r>
                      <a:endParaRPr lang="es-VE" sz="200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a:effectLst/>
                        </a:rPr>
                        <a:t>9</a:t>
                      </a:r>
                      <a:endParaRPr lang="es-VE" sz="200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a:effectLst/>
                        </a:rPr>
                        <a:t>7</a:t>
                      </a:r>
                      <a:endParaRPr lang="es-VE" sz="200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dirty="0">
                          <a:effectLst/>
                        </a:rPr>
                        <a:t>3</a:t>
                      </a:r>
                      <a:endParaRPr lang="es-VE" sz="2000" dirty="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a:effectLst/>
                        </a:rPr>
                        <a:t>5</a:t>
                      </a:r>
                      <a:endParaRPr lang="es-VE" sz="200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a:effectLst/>
                        </a:rPr>
                        <a:t>24</a:t>
                      </a:r>
                      <a:endParaRPr lang="es-VE" sz="2000">
                        <a:effectLst/>
                        <a:latin typeface="Calibri"/>
                        <a:ea typeface="Calibri"/>
                        <a:cs typeface="Times New Roman"/>
                      </a:endParaRPr>
                    </a:p>
                  </a:txBody>
                  <a:tcPr marL="44450" marR="44450" marT="0" marB="0"/>
                </a:tc>
              </a:tr>
              <a:tr h="464571">
                <a:tc>
                  <a:txBody>
                    <a:bodyPr/>
                    <a:lstStyle/>
                    <a:p>
                      <a:pPr>
                        <a:lnSpc>
                          <a:spcPct val="115000"/>
                        </a:lnSpc>
                        <a:spcAft>
                          <a:spcPts val="0"/>
                        </a:spcAft>
                      </a:pPr>
                      <a:r>
                        <a:rPr lang="es-ES" sz="2000">
                          <a:effectLst/>
                        </a:rPr>
                        <a:t>Triple</a:t>
                      </a:r>
                      <a:endParaRPr lang="es-VE" sz="200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a:effectLst/>
                        </a:rPr>
                        <a:t>1</a:t>
                      </a:r>
                      <a:endParaRPr lang="es-VE" sz="200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a:effectLst/>
                        </a:rPr>
                        <a:t>0</a:t>
                      </a:r>
                      <a:endParaRPr lang="es-VE" sz="200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dirty="0">
                          <a:effectLst/>
                        </a:rPr>
                        <a:t>0</a:t>
                      </a:r>
                      <a:endParaRPr lang="es-VE" sz="2000" dirty="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a:effectLst/>
                        </a:rPr>
                        <a:t>0</a:t>
                      </a:r>
                      <a:endParaRPr lang="es-VE" sz="200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a:effectLst/>
                        </a:rPr>
                        <a:t>1</a:t>
                      </a:r>
                      <a:endParaRPr lang="es-VE" sz="2000">
                        <a:effectLst/>
                        <a:latin typeface="Calibri"/>
                        <a:ea typeface="Calibri"/>
                        <a:cs typeface="Times New Roman"/>
                      </a:endParaRPr>
                    </a:p>
                  </a:txBody>
                  <a:tcPr marL="44450" marR="44450" marT="0" marB="0"/>
                </a:tc>
              </a:tr>
              <a:tr h="464571">
                <a:tc>
                  <a:txBody>
                    <a:bodyPr/>
                    <a:lstStyle/>
                    <a:p>
                      <a:pPr>
                        <a:lnSpc>
                          <a:spcPct val="115000"/>
                        </a:lnSpc>
                        <a:spcAft>
                          <a:spcPts val="0"/>
                        </a:spcAft>
                      </a:pPr>
                      <a:r>
                        <a:rPr lang="es-ES" sz="2000" dirty="0" smtClean="0">
                          <a:effectLst/>
                        </a:rPr>
                        <a:t>Aborto</a:t>
                      </a:r>
                    </a:p>
                    <a:p>
                      <a:pPr>
                        <a:lnSpc>
                          <a:spcPct val="115000"/>
                        </a:lnSpc>
                        <a:spcAft>
                          <a:spcPts val="0"/>
                        </a:spcAft>
                      </a:pPr>
                      <a:r>
                        <a:rPr lang="es-ES" sz="1800" dirty="0" smtClean="0">
                          <a:effectLst/>
                          <a:latin typeface="Calibri"/>
                          <a:ea typeface="Calibri"/>
                          <a:cs typeface="Times New Roman"/>
                        </a:rPr>
                        <a:t> &gt; 8 semanas</a:t>
                      </a:r>
                      <a:endParaRPr lang="es-VE" sz="1800" dirty="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a:effectLst/>
                        </a:rPr>
                        <a:t>5</a:t>
                      </a:r>
                      <a:endParaRPr lang="es-VE" sz="200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a:effectLst/>
                        </a:rPr>
                        <a:t>2</a:t>
                      </a:r>
                      <a:endParaRPr lang="es-VE" sz="200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a:effectLst/>
                        </a:rPr>
                        <a:t>1</a:t>
                      </a:r>
                      <a:endParaRPr lang="es-VE" sz="200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dirty="0">
                          <a:effectLst/>
                        </a:rPr>
                        <a:t>2</a:t>
                      </a:r>
                      <a:endParaRPr lang="es-VE" sz="2000" dirty="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a:effectLst/>
                        </a:rPr>
                        <a:t>10</a:t>
                      </a:r>
                      <a:endParaRPr lang="es-VE" sz="2000">
                        <a:effectLst/>
                        <a:latin typeface="Calibri"/>
                        <a:ea typeface="Calibri"/>
                        <a:cs typeface="Times New Roman"/>
                      </a:endParaRPr>
                    </a:p>
                  </a:txBody>
                  <a:tcPr marL="44450" marR="44450" marT="0" marB="0"/>
                </a:tc>
              </a:tr>
              <a:tr h="464571">
                <a:tc>
                  <a:txBody>
                    <a:bodyPr/>
                    <a:lstStyle/>
                    <a:p>
                      <a:pPr>
                        <a:lnSpc>
                          <a:spcPct val="115000"/>
                        </a:lnSpc>
                        <a:spcAft>
                          <a:spcPts val="0"/>
                        </a:spcAft>
                      </a:pPr>
                      <a:r>
                        <a:rPr lang="es-ES" sz="2000">
                          <a:effectLst/>
                        </a:rPr>
                        <a:t>Total</a:t>
                      </a:r>
                      <a:endParaRPr lang="es-VE" sz="200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a:effectLst/>
                        </a:rPr>
                        <a:t>24</a:t>
                      </a:r>
                      <a:endParaRPr lang="es-VE" sz="200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a:effectLst/>
                        </a:rPr>
                        <a:t>28</a:t>
                      </a:r>
                      <a:endParaRPr lang="es-VE" sz="200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a:effectLst/>
                        </a:rPr>
                        <a:t>8</a:t>
                      </a:r>
                      <a:endParaRPr lang="es-VE" sz="200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dirty="0">
                          <a:effectLst/>
                        </a:rPr>
                        <a:t>28</a:t>
                      </a:r>
                      <a:endParaRPr lang="es-VE" sz="2000" dirty="0">
                        <a:effectLst/>
                        <a:latin typeface="Calibri"/>
                        <a:ea typeface="Calibri"/>
                        <a:cs typeface="Times New Roman"/>
                      </a:endParaRPr>
                    </a:p>
                  </a:txBody>
                  <a:tcPr marL="44450" marR="44450" marT="0" marB="0"/>
                </a:tc>
                <a:tc>
                  <a:txBody>
                    <a:bodyPr/>
                    <a:lstStyle/>
                    <a:p>
                      <a:pPr algn="ctr">
                        <a:lnSpc>
                          <a:spcPct val="115000"/>
                        </a:lnSpc>
                        <a:spcAft>
                          <a:spcPts val="0"/>
                        </a:spcAft>
                      </a:pPr>
                      <a:r>
                        <a:rPr lang="es-ES" sz="2000" dirty="0">
                          <a:effectLst/>
                        </a:rPr>
                        <a:t>88</a:t>
                      </a:r>
                      <a:endParaRPr lang="es-VE" sz="2000" dirty="0">
                        <a:effectLst/>
                        <a:latin typeface="Calibri"/>
                        <a:ea typeface="Calibri"/>
                        <a:cs typeface="Times New Roman"/>
                      </a:endParaRPr>
                    </a:p>
                  </a:txBody>
                  <a:tcPr marL="44450" marR="44450" marT="0" marB="0"/>
                </a:tc>
              </a:tr>
              <a:tr h="464571">
                <a:tc>
                  <a:txBody>
                    <a:bodyPr/>
                    <a:lstStyle/>
                    <a:p>
                      <a:pPr>
                        <a:lnSpc>
                          <a:spcPct val="115000"/>
                        </a:lnSpc>
                        <a:spcAft>
                          <a:spcPts val="0"/>
                        </a:spcAft>
                      </a:pPr>
                      <a:r>
                        <a:rPr lang="es-VE" sz="2000" dirty="0" smtClean="0">
                          <a:effectLst/>
                          <a:latin typeface="Calibri"/>
                          <a:ea typeface="Calibri"/>
                          <a:cs typeface="Times New Roman"/>
                        </a:rPr>
                        <a:t>Tasa de Embarazo</a:t>
                      </a:r>
                      <a:endParaRPr lang="es-VE" sz="2000" dirty="0">
                        <a:effectLst/>
                        <a:latin typeface="Calibri"/>
                        <a:ea typeface="Calibri"/>
                        <a:cs typeface="Times New Roman"/>
                      </a:endParaRPr>
                    </a:p>
                  </a:txBody>
                  <a:tcPr marL="44450" marR="44450" marT="0" marB="0"/>
                </a:tc>
                <a:tc>
                  <a:txBody>
                    <a:bodyPr/>
                    <a:lstStyle/>
                    <a:p>
                      <a:pPr algn="ctr">
                        <a:lnSpc>
                          <a:spcPct val="115000"/>
                        </a:lnSpc>
                        <a:spcAft>
                          <a:spcPts val="0"/>
                        </a:spcAft>
                      </a:pPr>
                      <a:r>
                        <a:rPr lang="es-VE" sz="2000" dirty="0" smtClean="0">
                          <a:effectLst/>
                          <a:latin typeface="Calibri"/>
                          <a:ea typeface="Calibri"/>
                          <a:cs typeface="Times New Roman"/>
                        </a:rPr>
                        <a:t>27,3%</a:t>
                      </a:r>
                      <a:endParaRPr lang="es-VE" sz="2000" dirty="0">
                        <a:effectLst/>
                        <a:latin typeface="Calibri"/>
                        <a:ea typeface="Calibri"/>
                        <a:cs typeface="Times New Roman"/>
                      </a:endParaRPr>
                    </a:p>
                  </a:txBody>
                  <a:tcPr marL="44450" marR="44450" marT="0" marB="0"/>
                </a:tc>
                <a:tc>
                  <a:txBody>
                    <a:bodyPr/>
                    <a:lstStyle/>
                    <a:p>
                      <a:pPr algn="ctr">
                        <a:lnSpc>
                          <a:spcPct val="115000"/>
                        </a:lnSpc>
                        <a:spcAft>
                          <a:spcPts val="0"/>
                        </a:spcAft>
                      </a:pPr>
                      <a:r>
                        <a:rPr lang="es-VE" sz="2000" dirty="0" smtClean="0">
                          <a:effectLst/>
                          <a:latin typeface="Calibri"/>
                          <a:ea typeface="Calibri"/>
                          <a:cs typeface="Times New Roman"/>
                        </a:rPr>
                        <a:t>31,8%</a:t>
                      </a:r>
                      <a:endParaRPr lang="es-VE" sz="2000" dirty="0">
                        <a:effectLst/>
                        <a:latin typeface="Calibri"/>
                        <a:ea typeface="Calibri"/>
                        <a:cs typeface="Times New Roman"/>
                      </a:endParaRPr>
                    </a:p>
                  </a:txBody>
                  <a:tcPr marL="44450" marR="44450" marT="0" marB="0"/>
                </a:tc>
                <a:tc>
                  <a:txBody>
                    <a:bodyPr/>
                    <a:lstStyle/>
                    <a:p>
                      <a:pPr algn="ctr">
                        <a:lnSpc>
                          <a:spcPct val="115000"/>
                        </a:lnSpc>
                        <a:spcAft>
                          <a:spcPts val="0"/>
                        </a:spcAft>
                      </a:pPr>
                      <a:r>
                        <a:rPr lang="es-VE" sz="2000" dirty="0" smtClean="0">
                          <a:effectLst/>
                          <a:latin typeface="Calibri"/>
                          <a:ea typeface="Calibri"/>
                          <a:cs typeface="Times New Roman"/>
                        </a:rPr>
                        <a:t>9,1%</a:t>
                      </a:r>
                      <a:endParaRPr lang="es-VE" sz="2000" dirty="0">
                        <a:effectLst/>
                        <a:latin typeface="Calibri"/>
                        <a:ea typeface="Calibri"/>
                        <a:cs typeface="Times New Roman"/>
                      </a:endParaRPr>
                    </a:p>
                  </a:txBody>
                  <a:tcPr marL="44450" marR="44450" marT="0" marB="0"/>
                </a:tc>
                <a:tc>
                  <a:txBody>
                    <a:bodyPr/>
                    <a:lstStyle/>
                    <a:p>
                      <a:pPr algn="ctr">
                        <a:lnSpc>
                          <a:spcPct val="115000"/>
                        </a:lnSpc>
                        <a:spcAft>
                          <a:spcPts val="0"/>
                        </a:spcAft>
                      </a:pPr>
                      <a:r>
                        <a:rPr lang="es-VE" sz="2000" dirty="0" smtClean="0">
                          <a:effectLst/>
                          <a:latin typeface="Calibri"/>
                          <a:ea typeface="Calibri"/>
                          <a:cs typeface="Times New Roman"/>
                        </a:rPr>
                        <a:t>31,8%</a:t>
                      </a:r>
                      <a:endParaRPr lang="es-VE" sz="2000" dirty="0">
                        <a:effectLst/>
                        <a:latin typeface="Calibri"/>
                        <a:ea typeface="Calibri"/>
                        <a:cs typeface="Times New Roman"/>
                      </a:endParaRPr>
                    </a:p>
                  </a:txBody>
                  <a:tcPr marL="44450" marR="44450" marT="0" marB="0"/>
                </a:tc>
                <a:tc>
                  <a:txBody>
                    <a:bodyPr/>
                    <a:lstStyle/>
                    <a:p>
                      <a:pPr algn="ctr">
                        <a:lnSpc>
                          <a:spcPct val="115000"/>
                        </a:lnSpc>
                        <a:spcAft>
                          <a:spcPts val="0"/>
                        </a:spcAft>
                      </a:pPr>
                      <a:r>
                        <a:rPr lang="es-VE" sz="2000" dirty="0" smtClean="0">
                          <a:effectLst/>
                          <a:latin typeface="Calibri"/>
                          <a:ea typeface="Calibri"/>
                          <a:cs typeface="Times New Roman"/>
                        </a:rPr>
                        <a:t>100%</a:t>
                      </a:r>
                      <a:endParaRPr lang="es-VE" sz="2000" dirty="0">
                        <a:effectLst/>
                        <a:latin typeface="Calibri"/>
                        <a:ea typeface="Calibri"/>
                        <a:cs typeface="Times New Roman"/>
                      </a:endParaRPr>
                    </a:p>
                  </a:txBody>
                  <a:tcPr marL="44450" marR="44450" marT="0" marB="0"/>
                </a:tc>
              </a:tr>
            </a:tbl>
          </a:graphicData>
        </a:graphic>
      </p:graphicFrame>
    </p:spTree>
  </p:cSld>
  <p:clrMapOvr>
    <a:masterClrMapping/>
  </p:clrMapOvr>
  <p:transition>
    <p:pull dir="l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Grp="1"/>
          </p:cNvGraphicFramePr>
          <p:nvPr>
            <p:ph idx="1"/>
          </p:nvPr>
        </p:nvGraphicFramePr>
        <p:xfrm>
          <a:off x="2743200" y="1752601"/>
          <a:ext cx="6248400" cy="43275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2770" name="Picture 2" descr="http://www.klinikum.uni-heidelberg.de/uploads/RTEmagicC_1.7.2010_Akupunktur_01.JPG.jpg"/>
          <p:cNvPicPr>
            <a:picLocks noChangeAspect="1" noChangeArrowheads="1"/>
          </p:cNvPicPr>
          <p:nvPr/>
        </p:nvPicPr>
        <p:blipFill>
          <a:blip r:embed="rId7"/>
          <a:srcRect/>
          <a:stretch>
            <a:fillRect/>
          </a:stretch>
        </p:blipFill>
        <p:spPr bwMode="auto">
          <a:xfrm>
            <a:off x="0" y="1752600"/>
            <a:ext cx="2857500" cy="4286250"/>
          </a:xfrm>
          <a:prstGeom prst="rect">
            <a:avLst/>
          </a:prstGeom>
          <a:noFill/>
          <a:ln w="9525">
            <a:noFill/>
            <a:miter lim="800000"/>
            <a:headEnd/>
            <a:tailEnd/>
          </a:ln>
        </p:spPr>
      </p:pic>
      <p:sp>
        <p:nvSpPr>
          <p:cNvPr id="5" name="AutoShape 160"/>
          <p:cNvSpPr>
            <a:spLocks noGrp="1" noChangeArrowheads="1"/>
          </p:cNvSpPr>
          <p:nvPr>
            <p:ph type="title"/>
          </p:nvPr>
        </p:nvSpPr>
        <p:spPr>
          <a:prstGeom prst="flowChartAlternateProcess">
            <a:avLst/>
          </a:prstGeom>
        </p:spPr>
        <p:style>
          <a:lnRef idx="1">
            <a:schemeClr val="accent1"/>
          </a:lnRef>
          <a:fillRef idx="2">
            <a:schemeClr val="accent1"/>
          </a:fillRef>
          <a:effectRef idx="1">
            <a:schemeClr val="accent1"/>
          </a:effectRef>
          <a:fontRef idx="minor">
            <a:schemeClr val="dk1"/>
          </a:fontRef>
        </p:style>
        <p:txBody>
          <a:bodyPr wrap="none" rtlCol="0">
            <a:normAutofit/>
          </a:bodyPr>
          <a:lstStyle/>
          <a:p>
            <a:pPr fontAlgn="auto">
              <a:spcAft>
                <a:spcPts val="0"/>
              </a:spcAft>
              <a:defRPr/>
            </a:pPr>
            <a:r>
              <a:rPr lang="es-ES" sz="2800" b="1" dirty="0" smtClean="0">
                <a:solidFill>
                  <a:srgbClr val="FF0000"/>
                </a:solidFill>
                <a:effectLst>
                  <a:outerShdw blurRad="38100" dist="38100" dir="2700000" algn="tl">
                    <a:srgbClr val="000000">
                      <a:alpha val="43137"/>
                    </a:srgbClr>
                  </a:outerShdw>
                </a:effectLst>
                <a:latin typeface="Century Gothic" pitchFamily="34" charset="0"/>
              </a:rPr>
              <a:t/>
            </a:r>
            <a:br>
              <a:rPr lang="es-ES" sz="2800" b="1" dirty="0" smtClean="0">
                <a:solidFill>
                  <a:srgbClr val="FF0000"/>
                </a:solidFill>
                <a:effectLst>
                  <a:outerShdw blurRad="38100" dist="38100" dir="2700000" algn="tl">
                    <a:srgbClr val="000000">
                      <a:alpha val="43137"/>
                    </a:srgbClr>
                  </a:outerShdw>
                </a:effectLst>
                <a:latin typeface="Century Gothic" pitchFamily="34" charset="0"/>
              </a:rPr>
            </a:br>
            <a:r>
              <a:rPr lang="es-ES" sz="3200" b="1" dirty="0" smtClean="0">
                <a:solidFill>
                  <a:srgbClr val="FF0000"/>
                </a:solidFill>
                <a:effectLst>
                  <a:outerShdw blurRad="38100" dist="38100" dir="2700000" algn="tl">
                    <a:srgbClr val="000000">
                      <a:alpha val="43137"/>
                    </a:srgbClr>
                  </a:outerShdw>
                </a:effectLst>
                <a:latin typeface="Century Gothic" pitchFamily="34" charset="0"/>
              </a:rPr>
              <a:t>DISCUSIÓN</a:t>
            </a:r>
            <a:br>
              <a:rPr lang="es-ES" sz="3200" b="1" dirty="0" smtClean="0">
                <a:solidFill>
                  <a:srgbClr val="FF0000"/>
                </a:solidFill>
                <a:effectLst>
                  <a:outerShdw blurRad="38100" dist="38100" dir="2700000" algn="tl">
                    <a:srgbClr val="000000">
                      <a:alpha val="43137"/>
                    </a:srgbClr>
                  </a:outerShdw>
                </a:effectLst>
                <a:latin typeface="Century Gothic" pitchFamily="34" charset="0"/>
              </a:rPr>
            </a:br>
            <a:endParaRPr lang="es-ES" sz="3200" b="1" dirty="0" smtClean="0">
              <a:solidFill>
                <a:srgbClr val="FF0000"/>
              </a:solidFill>
              <a:effectLst>
                <a:outerShdw blurRad="38100" dist="38100" dir="2700000" algn="tl">
                  <a:srgbClr val="000000">
                    <a:alpha val="43137"/>
                  </a:srgbClr>
                </a:outerShdw>
              </a:effectLst>
              <a:latin typeface="Century Gothic" pitchFamily="34" charset="0"/>
            </a:endParaRPr>
          </a:p>
        </p:txBody>
      </p:sp>
      <p:sp>
        <p:nvSpPr>
          <p:cNvPr id="32772" name="5 CuadroTexto"/>
          <p:cNvSpPr txBox="1">
            <a:spLocks noChangeArrowheads="1"/>
          </p:cNvSpPr>
          <p:nvPr/>
        </p:nvSpPr>
        <p:spPr bwMode="auto">
          <a:xfrm>
            <a:off x="2411413" y="5805488"/>
            <a:ext cx="6624637" cy="1200150"/>
          </a:xfrm>
          <a:prstGeom prst="rect">
            <a:avLst/>
          </a:prstGeom>
          <a:noFill/>
          <a:ln w="9525">
            <a:noFill/>
            <a:miter lim="800000"/>
            <a:headEnd/>
            <a:tailEnd/>
          </a:ln>
        </p:spPr>
        <p:txBody>
          <a:bodyPr>
            <a:spAutoFit/>
          </a:bodyPr>
          <a:lstStyle/>
          <a:p>
            <a:endParaRPr lang="es-VE">
              <a:latin typeface="Calibri" pitchFamily="34" charset="0"/>
            </a:endParaRPr>
          </a:p>
          <a:p>
            <a:pPr algn="just"/>
            <a:r>
              <a:rPr lang="es-VE">
                <a:latin typeface="Calibri" pitchFamily="34" charset="0"/>
              </a:rPr>
              <a:t>Meldrum D, Fisher A,  Butts S, Su i. Sammel M. </a:t>
            </a:r>
            <a:r>
              <a:rPr lang="es-VE" b="1">
                <a:latin typeface="Calibri" pitchFamily="34" charset="0"/>
              </a:rPr>
              <a:t>Acupuncture: help, harm, or placebo?</a:t>
            </a:r>
            <a:r>
              <a:rPr lang="es-VE">
                <a:latin typeface="Calibri" pitchFamily="34" charset="0"/>
              </a:rPr>
              <a:t> </a:t>
            </a:r>
            <a:r>
              <a:rPr lang="es-VE" i="1">
                <a:latin typeface="Calibri" pitchFamily="34" charset="0"/>
              </a:rPr>
              <a:t>Fetil Ster </a:t>
            </a:r>
            <a:r>
              <a:rPr lang="es-VE">
                <a:latin typeface="Calibri" pitchFamily="34" charset="0"/>
              </a:rPr>
              <a:t>2013 In press</a:t>
            </a:r>
            <a:endParaRPr lang="es-VE" b="1">
              <a:latin typeface="Calibri" pitchFamily="34" charset="0"/>
            </a:endParaRPr>
          </a:p>
          <a:p>
            <a:endParaRPr lang="es-VE">
              <a:latin typeface="Calibri" pitchFamily="34" charset="0"/>
            </a:endParaRPr>
          </a:p>
        </p:txBody>
      </p:sp>
    </p:spTree>
  </p:cSld>
  <p:clrMapOvr>
    <a:masterClrMapping/>
  </p:clrMapOvr>
  <p:transition>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19113" y="1628775"/>
            <a:ext cx="8229600" cy="4895850"/>
          </a:xfrm>
        </p:spPr>
        <p:style>
          <a:lnRef idx="1">
            <a:schemeClr val="accent5"/>
          </a:lnRef>
          <a:fillRef idx="2">
            <a:schemeClr val="accent5"/>
          </a:fillRef>
          <a:effectRef idx="1">
            <a:schemeClr val="accent5"/>
          </a:effectRef>
          <a:fontRef idx="minor">
            <a:schemeClr val="dk1"/>
          </a:fontRef>
        </p:style>
        <p:txBody>
          <a:bodyPr rtlCol="0">
            <a:normAutofit/>
          </a:bodyPr>
          <a:lstStyle/>
          <a:p>
            <a:pPr marL="0" indent="0" algn="just" fontAlgn="auto">
              <a:spcAft>
                <a:spcPts val="0"/>
              </a:spcAft>
              <a:buFont typeface="Arial" pitchFamily="34" charset="0"/>
              <a:buNone/>
              <a:defRPr/>
            </a:pPr>
            <a:r>
              <a:rPr lang="es-ES" sz="2800" dirty="0" smtClean="0"/>
              <a:t>El </a:t>
            </a:r>
            <a:r>
              <a:rPr lang="es-ES" sz="2800" dirty="0"/>
              <a:t>control de la ansiedad en la transferencia embrionaria (TE) podría facilitar la misma. </a:t>
            </a:r>
            <a:endParaRPr lang="es-ES" sz="2800" dirty="0" smtClean="0"/>
          </a:p>
          <a:p>
            <a:pPr marL="0" indent="0" algn="just" fontAlgn="auto">
              <a:spcAft>
                <a:spcPts val="0"/>
              </a:spcAft>
              <a:buFont typeface="Arial" pitchFamily="34" charset="0"/>
              <a:buNone/>
              <a:defRPr/>
            </a:pPr>
            <a:endParaRPr lang="es-ES" sz="2800" dirty="0" smtClean="0"/>
          </a:p>
          <a:p>
            <a:pPr marL="0" indent="0" algn="just" fontAlgn="auto">
              <a:spcAft>
                <a:spcPts val="0"/>
              </a:spcAft>
              <a:buFont typeface="Arial" pitchFamily="34" charset="0"/>
              <a:buNone/>
              <a:defRPr/>
            </a:pPr>
            <a:r>
              <a:rPr lang="es-VE" sz="2800" dirty="0" smtClean="0"/>
              <a:t>ASRM recomienda </a:t>
            </a:r>
            <a:r>
              <a:rPr lang="es-VE" sz="2800" dirty="0"/>
              <a:t>las terapias anti-estrés para pacientes sometidas a TRA. </a:t>
            </a:r>
          </a:p>
          <a:p>
            <a:pPr marL="0" indent="0" algn="just" fontAlgn="auto">
              <a:spcAft>
                <a:spcPts val="0"/>
              </a:spcAft>
              <a:buFont typeface="Arial" pitchFamily="34" charset="0"/>
              <a:buNone/>
              <a:defRPr/>
            </a:pPr>
            <a:endParaRPr lang="es-VE" sz="2800" dirty="0" smtClean="0"/>
          </a:p>
          <a:p>
            <a:pPr marL="0" indent="0" algn="just" fontAlgn="auto">
              <a:spcAft>
                <a:spcPts val="0"/>
              </a:spcAft>
              <a:buFont typeface="Arial" pitchFamily="34" charset="0"/>
              <a:buNone/>
              <a:defRPr/>
            </a:pPr>
            <a:r>
              <a:rPr lang="es-VE" sz="2800" dirty="0" smtClean="0"/>
              <a:t>El siguiente trabajo prospectivo, al azar, busca comparar el uso de </a:t>
            </a:r>
            <a:r>
              <a:rPr lang="es-VE" sz="2800" dirty="0" err="1" smtClean="0"/>
              <a:t>diazepam</a:t>
            </a:r>
            <a:r>
              <a:rPr lang="es-VE" sz="2800" dirty="0" smtClean="0"/>
              <a:t>, acupuntura y anestesia total intravenosa para mejorar el grado de ansiedad en el momento de la TE. </a:t>
            </a:r>
            <a:endParaRPr lang="es-VE" sz="2800" dirty="0"/>
          </a:p>
        </p:txBody>
      </p:sp>
      <p:sp>
        <p:nvSpPr>
          <p:cNvPr id="6" name="AutoShape 160"/>
          <p:cNvSpPr>
            <a:spLocks noChangeArrowheads="1"/>
          </p:cNvSpPr>
          <p:nvPr/>
        </p:nvSpPr>
        <p:spPr bwMode="auto">
          <a:xfrm>
            <a:off x="323850" y="233363"/>
            <a:ext cx="8675688" cy="892175"/>
          </a:xfrm>
          <a:prstGeom prst="flowChartAlternateProcess">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fontAlgn="auto">
              <a:spcBef>
                <a:spcPts val="0"/>
              </a:spcBef>
              <a:spcAft>
                <a:spcPts val="0"/>
              </a:spcAft>
              <a:defRPr/>
            </a:pPr>
            <a:endParaRPr lang="es-ES" sz="2800" b="1" dirty="0">
              <a:solidFill>
                <a:srgbClr val="FF0000"/>
              </a:solidFill>
              <a:effectLst>
                <a:outerShdw blurRad="38100" dist="38100" dir="2700000" algn="tl">
                  <a:srgbClr val="000000">
                    <a:alpha val="43137"/>
                  </a:srgbClr>
                </a:outerShdw>
              </a:effectLst>
              <a:latin typeface="Century Gothic" pitchFamily="34" charset="0"/>
            </a:endParaRPr>
          </a:p>
          <a:p>
            <a:pPr algn="ctr" fontAlgn="auto">
              <a:spcBef>
                <a:spcPts val="0"/>
              </a:spcBef>
              <a:spcAft>
                <a:spcPts val="0"/>
              </a:spcAft>
              <a:defRPr/>
            </a:pPr>
            <a:r>
              <a:rPr lang="es-ES" sz="3200" b="1" dirty="0">
                <a:solidFill>
                  <a:srgbClr val="FF0000"/>
                </a:solidFill>
                <a:effectLst>
                  <a:outerShdw blurRad="38100" dist="38100" dir="2700000" algn="tl">
                    <a:srgbClr val="000000">
                      <a:alpha val="43137"/>
                    </a:srgbClr>
                  </a:outerShdw>
                </a:effectLst>
                <a:latin typeface="Century Gothic" pitchFamily="34" charset="0"/>
              </a:rPr>
              <a:t>INTRODUCCIÓN</a:t>
            </a:r>
          </a:p>
          <a:p>
            <a:pPr algn="ctr" fontAlgn="auto">
              <a:spcBef>
                <a:spcPts val="0"/>
              </a:spcBef>
              <a:spcAft>
                <a:spcPts val="0"/>
              </a:spcAft>
              <a:defRPr/>
            </a:pPr>
            <a:endParaRPr lang="es-ES" sz="3200" b="1" dirty="0">
              <a:solidFill>
                <a:srgbClr val="FF0000"/>
              </a:solidFill>
              <a:effectLst>
                <a:outerShdw blurRad="38100" dist="38100" dir="2700000" algn="tl">
                  <a:srgbClr val="000000">
                    <a:alpha val="43137"/>
                  </a:srgbClr>
                </a:outerShdw>
              </a:effectLst>
              <a:latin typeface="Century Gothic" pitchFamily="34" charset="0"/>
            </a:endParaRPr>
          </a:p>
        </p:txBody>
      </p:sp>
    </p:spTree>
  </p:cSld>
  <p:clrMapOvr>
    <a:masterClrMapping/>
  </p:clrMapOvr>
  <p:transition>
    <p:fade thruBlk="1"/>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4419600" y="1143000"/>
            <a:ext cx="4724400" cy="1066800"/>
          </a:xfrm>
        </p:spPr>
        <p:txBody>
          <a:bodyPr rtlCol="0">
            <a:normAutofit fontScale="92500"/>
          </a:bodyPr>
          <a:lstStyle/>
          <a:p>
            <a:pPr algn="just" fontAlgn="auto">
              <a:spcAft>
                <a:spcPts val="0"/>
              </a:spcAft>
              <a:buFont typeface="Arial" pitchFamily="34" charset="0"/>
              <a:buNone/>
              <a:defRPr/>
            </a:pPr>
            <a:endParaRPr lang="es-VE" sz="1400" dirty="0" smtClean="0">
              <a:solidFill>
                <a:schemeClr val="tx1"/>
              </a:solidFill>
            </a:endParaRPr>
          </a:p>
          <a:p>
            <a:pPr algn="just" fontAlgn="auto">
              <a:spcAft>
                <a:spcPts val="0"/>
              </a:spcAft>
              <a:buFont typeface="Arial" pitchFamily="34" charset="0"/>
              <a:buNone/>
              <a:defRPr/>
            </a:pPr>
            <a:r>
              <a:rPr lang="es-VE" sz="1400" dirty="0" err="1" smtClean="0">
                <a:solidFill>
                  <a:schemeClr val="tx1"/>
                </a:solidFill>
              </a:rPr>
              <a:t>Paulus</a:t>
            </a:r>
            <a:r>
              <a:rPr lang="es-VE" sz="1400" dirty="0" smtClean="0">
                <a:solidFill>
                  <a:schemeClr val="tx1"/>
                </a:solidFill>
              </a:rPr>
              <a:t> WE, Zhang M, </a:t>
            </a:r>
            <a:r>
              <a:rPr lang="es-VE" sz="1400" dirty="0" err="1" smtClean="0">
                <a:solidFill>
                  <a:schemeClr val="tx1"/>
                </a:solidFill>
              </a:rPr>
              <a:t>Strehler</a:t>
            </a:r>
            <a:r>
              <a:rPr lang="es-VE" sz="1400" dirty="0" smtClean="0">
                <a:solidFill>
                  <a:schemeClr val="tx1"/>
                </a:solidFill>
              </a:rPr>
              <a:t> E, El-</a:t>
            </a:r>
            <a:r>
              <a:rPr lang="es-VE" sz="1400" dirty="0" err="1" smtClean="0">
                <a:solidFill>
                  <a:schemeClr val="tx1"/>
                </a:solidFill>
              </a:rPr>
              <a:t>Danasouri</a:t>
            </a:r>
            <a:r>
              <a:rPr lang="es-VE" sz="1400" dirty="0" smtClean="0">
                <a:solidFill>
                  <a:schemeClr val="tx1"/>
                </a:solidFill>
              </a:rPr>
              <a:t> I, </a:t>
            </a:r>
            <a:r>
              <a:rPr lang="es-VE" sz="1400" dirty="0" err="1" smtClean="0">
                <a:solidFill>
                  <a:schemeClr val="tx1"/>
                </a:solidFill>
              </a:rPr>
              <a:t>Sterzik</a:t>
            </a:r>
            <a:r>
              <a:rPr lang="es-VE" sz="1400" dirty="0" smtClean="0">
                <a:solidFill>
                  <a:schemeClr val="tx1"/>
                </a:solidFill>
              </a:rPr>
              <a:t> K. </a:t>
            </a:r>
            <a:r>
              <a:rPr lang="es-VE" sz="1400" b="1" dirty="0" err="1" smtClean="0">
                <a:solidFill>
                  <a:schemeClr val="tx1"/>
                </a:solidFill>
              </a:rPr>
              <a:t>Influence</a:t>
            </a:r>
            <a:r>
              <a:rPr lang="es-VE" sz="1400" b="1" dirty="0" smtClean="0">
                <a:solidFill>
                  <a:schemeClr val="tx1"/>
                </a:solidFill>
              </a:rPr>
              <a:t> of </a:t>
            </a:r>
            <a:r>
              <a:rPr lang="es-VE" sz="1400" b="1" dirty="0" err="1" smtClean="0">
                <a:solidFill>
                  <a:schemeClr val="tx1"/>
                </a:solidFill>
              </a:rPr>
              <a:t>acupuncture</a:t>
            </a:r>
            <a:r>
              <a:rPr lang="es-VE" sz="1400" b="1" dirty="0" smtClean="0">
                <a:solidFill>
                  <a:schemeClr val="tx1"/>
                </a:solidFill>
              </a:rPr>
              <a:t> </a:t>
            </a:r>
            <a:r>
              <a:rPr lang="es-VE" sz="1400" b="1" dirty="0" err="1" smtClean="0">
                <a:solidFill>
                  <a:schemeClr val="tx1"/>
                </a:solidFill>
              </a:rPr>
              <a:t>on</a:t>
            </a:r>
            <a:r>
              <a:rPr lang="es-VE" sz="1400" b="1" dirty="0" smtClean="0">
                <a:solidFill>
                  <a:schemeClr val="tx1"/>
                </a:solidFill>
              </a:rPr>
              <a:t> </a:t>
            </a:r>
            <a:r>
              <a:rPr lang="es-VE" sz="1400" b="1" dirty="0" err="1" smtClean="0">
                <a:solidFill>
                  <a:schemeClr val="tx1"/>
                </a:solidFill>
              </a:rPr>
              <a:t>the</a:t>
            </a:r>
            <a:r>
              <a:rPr lang="es-VE" sz="1400" b="1" dirty="0" smtClean="0">
                <a:solidFill>
                  <a:schemeClr val="tx1"/>
                </a:solidFill>
              </a:rPr>
              <a:t> </a:t>
            </a:r>
            <a:r>
              <a:rPr lang="es-VE" sz="1400" b="1" dirty="0" err="1" smtClean="0">
                <a:solidFill>
                  <a:schemeClr val="tx1"/>
                </a:solidFill>
              </a:rPr>
              <a:t>pregnancy</a:t>
            </a:r>
            <a:r>
              <a:rPr lang="es-VE" sz="1400" b="1" dirty="0" smtClean="0">
                <a:solidFill>
                  <a:schemeClr val="tx1"/>
                </a:solidFill>
              </a:rPr>
              <a:t> </a:t>
            </a:r>
            <a:r>
              <a:rPr lang="es-VE" sz="1400" b="1" dirty="0" err="1" smtClean="0">
                <a:solidFill>
                  <a:schemeClr val="tx1"/>
                </a:solidFill>
              </a:rPr>
              <a:t>rate</a:t>
            </a:r>
            <a:r>
              <a:rPr lang="es-VE" sz="1400" b="1" dirty="0" smtClean="0">
                <a:solidFill>
                  <a:schemeClr val="tx1"/>
                </a:solidFill>
              </a:rPr>
              <a:t> in </a:t>
            </a:r>
            <a:r>
              <a:rPr lang="es-VE" sz="1400" b="1" dirty="0" err="1" smtClean="0">
                <a:solidFill>
                  <a:schemeClr val="tx1"/>
                </a:solidFill>
              </a:rPr>
              <a:t>patients</a:t>
            </a:r>
            <a:r>
              <a:rPr lang="es-VE" sz="1400" b="1" dirty="0" smtClean="0">
                <a:solidFill>
                  <a:schemeClr val="tx1"/>
                </a:solidFill>
              </a:rPr>
              <a:t> </a:t>
            </a:r>
            <a:r>
              <a:rPr lang="es-VE" sz="1400" b="1" dirty="0" err="1" smtClean="0">
                <a:solidFill>
                  <a:schemeClr val="tx1"/>
                </a:solidFill>
              </a:rPr>
              <a:t>who</a:t>
            </a:r>
            <a:r>
              <a:rPr lang="es-VE" sz="1400" b="1" dirty="0" smtClean="0">
                <a:solidFill>
                  <a:schemeClr val="tx1"/>
                </a:solidFill>
              </a:rPr>
              <a:t> </a:t>
            </a:r>
            <a:r>
              <a:rPr lang="es-VE" sz="1400" b="1" dirty="0" err="1" smtClean="0">
                <a:solidFill>
                  <a:schemeClr val="tx1"/>
                </a:solidFill>
              </a:rPr>
              <a:t>undergo</a:t>
            </a:r>
            <a:r>
              <a:rPr lang="es-VE" sz="1400" b="1" dirty="0" smtClean="0">
                <a:solidFill>
                  <a:schemeClr val="tx1"/>
                </a:solidFill>
              </a:rPr>
              <a:t> </a:t>
            </a:r>
            <a:r>
              <a:rPr lang="es-VE" sz="1400" b="1" dirty="0" err="1" smtClean="0">
                <a:solidFill>
                  <a:schemeClr val="tx1"/>
                </a:solidFill>
              </a:rPr>
              <a:t>assisted</a:t>
            </a:r>
            <a:r>
              <a:rPr lang="es-VE" sz="1400" b="1" dirty="0" smtClean="0">
                <a:solidFill>
                  <a:schemeClr val="tx1"/>
                </a:solidFill>
              </a:rPr>
              <a:t> </a:t>
            </a:r>
            <a:r>
              <a:rPr lang="es-VE" sz="1400" b="1" dirty="0" err="1" smtClean="0">
                <a:solidFill>
                  <a:schemeClr val="tx1"/>
                </a:solidFill>
              </a:rPr>
              <a:t>reproduction</a:t>
            </a:r>
            <a:r>
              <a:rPr lang="es-VE" sz="1400" b="1" dirty="0" smtClean="0">
                <a:solidFill>
                  <a:schemeClr val="tx1"/>
                </a:solidFill>
              </a:rPr>
              <a:t> </a:t>
            </a:r>
            <a:r>
              <a:rPr lang="es-VE" sz="1400" b="1" dirty="0" err="1" smtClean="0">
                <a:solidFill>
                  <a:schemeClr val="tx1"/>
                </a:solidFill>
              </a:rPr>
              <a:t>therapy</a:t>
            </a:r>
            <a:r>
              <a:rPr lang="es-VE" sz="1400" b="1" dirty="0" smtClean="0">
                <a:solidFill>
                  <a:schemeClr val="tx1"/>
                </a:solidFill>
              </a:rPr>
              <a:t>. </a:t>
            </a:r>
            <a:r>
              <a:rPr lang="es-VE" sz="1400" i="1" dirty="0" err="1" smtClean="0">
                <a:solidFill>
                  <a:schemeClr val="tx1"/>
                </a:solidFill>
              </a:rPr>
              <a:t>Fertil</a:t>
            </a:r>
            <a:r>
              <a:rPr lang="es-VE" sz="1400" i="1" dirty="0" smtClean="0">
                <a:solidFill>
                  <a:schemeClr val="tx1"/>
                </a:solidFill>
              </a:rPr>
              <a:t> </a:t>
            </a:r>
            <a:r>
              <a:rPr lang="es-VE" sz="1400" i="1" dirty="0" err="1" smtClean="0">
                <a:solidFill>
                  <a:schemeClr val="tx1"/>
                </a:solidFill>
              </a:rPr>
              <a:t>Steril</a:t>
            </a:r>
            <a:r>
              <a:rPr lang="es-VE" sz="1400" dirty="0" smtClean="0">
                <a:solidFill>
                  <a:schemeClr val="tx1"/>
                </a:solidFill>
              </a:rPr>
              <a:t>. 2002;77:721–724</a:t>
            </a:r>
            <a:endParaRPr lang="es-VE" sz="1400" dirty="0">
              <a:solidFill>
                <a:schemeClr val="tx1"/>
              </a:solidFill>
            </a:endParaRPr>
          </a:p>
        </p:txBody>
      </p:sp>
      <p:graphicFrame>
        <p:nvGraphicFramePr>
          <p:cNvPr id="4" name="3 Diagrama"/>
          <p:cNvGraphicFramePr/>
          <p:nvPr/>
        </p:nvGraphicFramePr>
        <p:xfrm>
          <a:off x="762000" y="0"/>
          <a:ext cx="7696200" cy="6324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3795" name="5 Rectángulo"/>
          <p:cNvSpPr>
            <a:spLocks noChangeArrowheads="1"/>
          </p:cNvSpPr>
          <p:nvPr/>
        </p:nvSpPr>
        <p:spPr bwMode="auto">
          <a:xfrm>
            <a:off x="228600" y="4383088"/>
            <a:ext cx="4572000" cy="646112"/>
          </a:xfrm>
          <a:prstGeom prst="rect">
            <a:avLst/>
          </a:prstGeom>
          <a:noFill/>
          <a:ln w="9525">
            <a:noFill/>
            <a:miter lim="800000"/>
            <a:headEnd/>
            <a:tailEnd/>
          </a:ln>
        </p:spPr>
        <p:txBody>
          <a:bodyPr>
            <a:spAutoFit/>
          </a:bodyPr>
          <a:lstStyle/>
          <a:p>
            <a:pPr algn="just"/>
            <a:r>
              <a:rPr lang="en-US" sz="1200">
                <a:latin typeface="Calibri" pitchFamily="34" charset="0"/>
              </a:rPr>
              <a:t>Paulus WE, Zhang M, Strehler E, Seybold B, Sterzik K. </a:t>
            </a:r>
            <a:r>
              <a:rPr lang="en-US" sz="1200" b="1">
                <a:latin typeface="Calibri" pitchFamily="34" charset="0"/>
              </a:rPr>
              <a:t>Placebo-controlled trial of acupuncture effects in assisted reproduction therapy. </a:t>
            </a:r>
            <a:r>
              <a:rPr lang="en-US" sz="1200" i="1">
                <a:latin typeface="Calibri" pitchFamily="34" charset="0"/>
              </a:rPr>
              <a:t>Hum Reprod</a:t>
            </a:r>
            <a:r>
              <a:rPr lang="en-US" sz="1200">
                <a:latin typeface="Calibri" pitchFamily="34" charset="0"/>
              </a:rPr>
              <a:t>. 2003;18:S18</a:t>
            </a:r>
            <a:endParaRPr lang="es-VE" sz="1200">
              <a:latin typeface="Calibri" pitchFamily="34" charset="0"/>
            </a:endParaRPr>
          </a:p>
        </p:txBody>
      </p:sp>
    </p:spTree>
  </p:cSld>
  <p:clrMapOvr>
    <a:masterClrMapping/>
  </p:clrMapOvr>
  <p:transition>
    <p:dissolv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2 Marcador de contenido"/>
          <p:cNvSpPr>
            <a:spLocks noGrp="1"/>
          </p:cNvSpPr>
          <p:nvPr>
            <p:ph idx="1"/>
          </p:nvPr>
        </p:nvSpPr>
        <p:spPr/>
        <p:txBody>
          <a:bodyPr/>
          <a:lstStyle/>
          <a:p>
            <a:endParaRPr lang="es-ES_tradnl" smtClean="0"/>
          </a:p>
        </p:txBody>
      </p:sp>
      <p:sp>
        <p:nvSpPr>
          <p:cNvPr id="35842" name="3 Rectángulo"/>
          <p:cNvSpPr>
            <a:spLocks noChangeArrowheads="1"/>
          </p:cNvSpPr>
          <p:nvPr/>
        </p:nvSpPr>
        <p:spPr bwMode="auto">
          <a:xfrm>
            <a:off x="1600200" y="5029200"/>
            <a:ext cx="6324600" cy="923925"/>
          </a:xfrm>
          <a:prstGeom prst="rect">
            <a:avLst/>
          </a:prstGeom>
          <a:noFill/>
          <a:ln w="9525">
            <a:noFill/>
            <a:miter lim="800000"/>
            <a:headEnd/>
            <a:tailEnd/>
          </a:ln>
        </p:spPr>
        <p:txBody>
          <a:bodyPr>
            <a:spAutoFit/>
          </a:bodyPr>
          <a:lstStyle/>
          <a:p>
            <a:pPr algn="just"/>
            <a:r>
              <a:rPr lang="en-US">
                <a:latin typeface="Calibri" pitchFamily="34" charset="0"/>
              </a:rPr>
              <a:t>Domar AD, Meshay I, Kelliher J, Alper M, Powers RD. </a:t>
            </a:r>
            <a:r>
              <a:rPr lang="en-US" b="1">
                <a:latin typeface="Calibri" pitchFamily="34" charset="0"/>
              </a:rPr>
              <a:t>The impact of acupuncture on in vitro fertilization outcome. </a:t>
            </a:r>
            <a:r>
              <a:rPr lang="en-US" i="1">
                <a:latin typeface="Calibri" pitchFamily="34" charset="0"/>
              </a:rPr>
              <a:t>Fertil Steril</a:t>
            </a:r>
            <a:r>
              <a:rPr lang="en-US">
                <a:latin typeface="Calibri" pitchFamily="34" charset="0"/>
              </a:rPr>
              <a:t>. 2009;91:723–726</a:t>
            </a:r>
            <a:endParaRPr lang="es-VE">
              <a:latin typeface="Calibri" pitchFamily="34" charset="0"/>
            </a:endParaRPr>
          </a:p>
        </p:txBody>
      </p:sp>
      <p:sp>
        <p:nvSpPr>
          <p:cNvPr id="5" name="4 Rectángulo redondeado"/>
          <p:cNvSpPr/>
          <p:nvPr/>
        </p:nvSpPr>
        <p:spPr>
          <a:xfrm>
            <a:off x="1476375" y="1773238"/>
            <a:ext cx="6400800" cy="2514600"/>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s-VE" sz="2400" dirty="0"/>
              <a:t>Incluyo 225 mujeres y encontró una tasa de embarazo clínico de 30,3</a:t>
            </a:r>
            <a:r>
              <a:rPr lang="es-VE" sz="2400" dirty="0"/>
              <a:t>% con la acupuntura en comparación con el 33,8% </a:t>
            </a:r>
            <a:r>
              <a:rPr lang="es-VE" sz="2400" dirty="0"/>
              <a:t>de aquellas que no recibieron tratamiento alguno</a:t>
            </a:r>
            <a:r>
              <a:rPr lang="es-VE" dirty="0"/>
              <a:t>.</a:t>
            </a:r>
            <a:endParaRPr lang="es-VE" dirty="0"/>
          </a:p>
        </p:txBody>
      </p:sp>
      <p:sp>
        <p:nvSpPr>
          <p:cNvPr id="6" name="AutoShape 160"/>
          <p:cNvSpPr>
            <a:spLocks noGrp="1" noChangeArrowheads="1"/>
          </p:cNvSpPr>
          <p:nvPr>
            <p:ph type="title"/>
          </p:nvPr>
        </p:nvSpPr>
        <p:spPr>
          <a:prstGeom prst="flowChartAlternateProcess">
            <a:avLst/>
          </a:prstGeom>
        </p:spPr>
        <p:style>
          <a:lnRef idx="1">
            <a:schemeClr val="accent1"/>
          </a:lnRef>
          <a:fillRef idx="2">
            <a:schemeClr val="accent1"/>
          </a:fillRef>
          <a:effectRef idx="1">
            <a:schemeClr val="accent1"/>
          </a:effectRef>
          <a:fontRef idx="minor">
            <a:schemeClr val="dk1"/>
          </a:fontRef>
        </p:style>
        <p:txBody>
          <a:bodyPr wrap="none" rtlCol="0">
            <a:normAutofit/>
          </a:bodyPr>
          <a:lstStyle/>
          <a:p>
            <a:pPr fontAlgn="auto">
              <a:spcAft>
                <a:spcPts val="0"/>
              </a:spcAft>
              <a:defRPr/>
            </a:pPr>
            <a:r>
              <a:rPr lang="es-ES" sz="2800" b="1" dirty="0" smtClean="0">
                <a:solidFill>
                  <a:srgbClr val="FF0000"/>
                </a:solidFill>
                <a:effectLst>
                  <a:outerShdw blurRad="38100" dist="38100" dir="2700000" algn="tl">
                    <a:srgbClr val="000000">
                      <a:alpha val="43137"/>
                    </a:srgbClr>
                  </a:outerShdw>
                </a:effectLst>
                <a:latin typeface="Century Gothic" pitchFamily="34" charset="0"/>
              </a:rPr>
              <a:t/>
            </a:r>
            <a:br>
              <a:rPr lang="es-ES" sz="2800" b="1" dirty="0" smtClean="0">
                <a:solidFill>
                  <a:srgbClr val="FF0000"/>
                </a:solidFill>
                <a:effectLst>
                  <a:outerShdw blurRad="38100" dist="38100" dir="2700000" algn="tl">
                    <a:srgbClr val="000000">
                      <a:alpha val="43137"/>
                    </a:srgbClr>
                  </a:outerShdw>
                </a:effectLst>
                <a:latin typeface="Century Gothic" pitchFamily="34" charset="0"/>
              </a:rPr>
            </a:br>
            <a:r>
              <a:rPr lang="es-ES" sz="3200" b="1" dirty="0" smtClean="0">
                <a:solidFill>
                  <a:srgbClr val="FF0000"/>
                </a:solidFill>
                <a:effectLst>
                  <a:outerShdw blurRad="38100" dist="38100" dir="2700000" algn="tl">
                    <a:srgbClr val="000000">
                      <a:alpha val="43137"/>
                    </a:srgbClr>
                  </a:outerShdw>
                </a:effectLst>
                <a:latin typeface="Century Gothic" pitchFamily="34" charset="0"/>
              </a:rPr>
              <a:t>DISCUSIÓN</a:t>
            </a:r>
            <a:br>
              <a:rPr lang="es-ES" sz="3200" b="1" dirty="0" smtClean="0">
                <a:solidFill>
                  <a:srgbClr val="FF0000"/>
                </a:solidFill>
                <a:effectLst>
                  <a:outerShdw blurRad="38100" dist="38100" dir="2700000" algn="tl">
                    <a:srgbClr val="000000">
                      <a:alpha val="43137"/>
                    </a:srgbClr>
                  </a:outerShdw>
                </a:effectLst>
                <a:latin typeface="Century Gothic" pitchFamily="34" charset="0"/>
              </a:rPr>
            </a:br>
            <a:endParaRPr lang="es-ES" sz="3200" b="1" dirty="0" smtClean="0">
              <a:solidFill>
                <a:srgbClr val="FF0000"/>
              </a:solidFill>
              <a:effectLst>
                <a:outerShdw blurRad="38100" dist="38100" dir="2700000" algn="tl">
                  <a:srgbClr val="000000">
                    <a:alpha val="43137"/>
                  </a:srgbClr>
                </a:outerShdw>
              </a:effectLst>
              <a:latin typeface="Century Gothic" pitchFamily="34" charset="0"/>
            </a:endParaRPr>
          </a:p>
        </p:txBody>
      </p:sp>
    </p:spTree>
  </p:cSld>
  <p:clrMapOvr>
    <a:masterClrMapping/>
  </p:clrMapOvr>
  <p:transition>
    <p:wipe dir="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2 Marcador de contenido"/>
          <p:cNvSpPr>
            <a:spLocks noGrp="1"/>
          </p:cNvSpPr>
          <p:nvPr>
            <p:ph idx="1"/>
          </p:nvPr>
        </p:nvSpPr>
        <p:spPr/>
        <p:txBody>
          <a:bodyPr/>
          <a:lstStyle/>
          <a:p>
            <a:endParaRPr lang="es-ES_tradnl" smtClean="0"/>
          </a:p>
        </p:txBody>
      </p:sp>
      <p:sp>
        <p:nvSpPr>
          <p:cNvPr id="36866" name="3 Rectángulo"/>
          <p:cNvSpPr>
            <a:spLocks noChangeArrowheads="1"/>
          </p:cNvSpPr>
          <p:nvPr/>
        </p:nvSpPr>
        <p:spPr bwMode="auto">
          <a:xfrm>
            <a:off x="1600200" y="5638800"/>
            <a:ext cx="6858000" cy="923925"/>
          </a:xfrm>
          <a:prstGeom prst="rect">
            <a:avLst/>
          </a:prstGeom>
          <a:noFill/>
          <a:ln w="9525">
            <a:noFill/>
            <a:miter lim="800000"/>
            <a:headEnd/>
            <a:tailEnd/>
          </a:ln>
        </p:spPr>
        <p:txBody>
          <a:bodyPr>
            <a:spAutoFit/>
          </a:bodyPr>
          <a:lstStyle/>
          <a:p>
            <a:pPr algn="just"/>
            <a:r>
              <a:rPr lang="en-US">
                <a:latin typeface="Calibri" pitchFamily="34" charset="0"/>
              </a:rPr>
              <a:t>Zheng CH, Huang GY, Zhang MM, Wang W. </a:t>
            </a:r>
            <a:r>
              <a:rPr lang="en-US" b="1">
                <a:latin typeface="Calibri" pitchFamily="34" charset="0"/>
              </a:rPr>
              <a:t>Effects of acupuncture on pregnancy rates in women undergoing in vitro fertilization: a systematic review and meta-analysis. </a:t>
            </a:r>
            <a:r>
              <a:rPr lang="en-US" i="1">
                <a:latin typeface="Calibri" pitchFamily="34" charset="0"/>
              </a:rPr>
              <a:t>Fertil Steril</a:t>
            </a:r>
            <a:r>
              <a:rPr lang="en-US">
                <a:latin typeface="Calibri" pitchFamily="34" charset="0"/>
              </a:rPr>
              <a:t>. 2012;97:599–611</a:t>
            </a:r>
            <a:endParaRPr lang="es-VE">
              <a:latin typeface="Calibri" pitchFamily="34" charset="0"/>
            </a:endParaRPr>
          </a:p>
        </p:txBody>
      </p:sp>
      <p:sp>
        <p:nvSpPr>
          <p:cNvPr id="5" name="4 Rectángulo redondeado"/>
          <p:cNvSpPr/>
          <p:nvPr/>
        </p:nvSpPr>
        <p:spPr>
          <a:xfrm>
            <a:off x="1676400" y="1916113"/>
            <a:ext cx="5943600" cy="2362200"/>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s-VE" sz="2400" dirty="0"/>
              <a:t>En 23 estudios llevados a cabo en más de 5.000 pacientes, </a:t>
            </a:r>
            <a:r>
              <a:rPr lang="es-VE" sz="2400" dirty="0"/>
              <a:t>el OR reportado para la </a:t>
            </a:r>
            <a:r>
              <a:rPr lang="es-VE" sz="2400" dirty="0"/>
              <a:t>tasa de embarazo clínico (PR) fue de 1,22 </a:t>
            </a:r>
            <a:r>
              <a:rPr lang="es-VE" sz="2400" dirty="0"/>
              <a:t>(CI </a:t>
            </a:r>
            <a:r>
              <a:rPr lang="es-VE" sz="2400" dirty="0"/>
              <a:t>del 95%: 1,01 </a:t>
            </a:r>
            <a:r>
              <a:rPr lang="es-VE" sz="2400" dirty="0"/>
              <a:t>- </a:t>
            </a:r>
            <a:r>
              <a:rPr lang="es-VE" sz="2400" dirty="0"/>
              <a:t>1,47), con </a:t>
            </a:r>
            <a:r>
              <a:rPr lang="es-VE" sz="2400" b="1" dirty="0"/>
              <a:t>poca significancia estadístic</a:t>
            </a:r>
            <a:r>
              <a:rPr lang="es-VE" sz="2400" dirty="0"/>
              <a:t>a</a:t>
            </a:r>
            <a:endParaRPr lang="es-VE" sz="2400" dirty="0"/>
          </a:p>
        </p:txBody>
      </p:sp>
      <p:sp>
        <p:nvSpPr>
          <p:cNvPr id="6" name="AutoShape 160"/>
          <p:cNvSpPr>
            <a:spLocks noGrp="1" noChangeArrowheads="1"/>
          </p:cNvSpPr>
          <p:nvPr>
            <p:ph type="title"/>
          </p:nvPr>
        </p:nvSpPr>
        <p:spPr>
          <a:prstGeom prst="flowChartAlternateProcess">
            <a:avLst/>
          </a:prstGeom>
        </p:spPr>
        <p:style>
          <a:lnRef idx="1">
            <a:schemeClr val="accent1"/>
          </a:lnRef>
          <a:fillRef idx="2">
            <a:schemeClr val="accent1"/>
          </a:fillRef>
          <a:effectRef idx="1">
            <a:schemeClr val="accent1"/>
          </a:effectRef>
          <a:fontRef idx="minor">
            <a:schemeClr val="dk1"/>
          </a:fontRef>
        </p:style>
        <p:txBody>
          <a:bodyPr wrap="none" rtlCol="0">
            <a:normAutofit/>
          </a:bodyPr>
          <a:lstStyle/>
          <a:p>
            <a:pPr fontAlgn="auto">
              <a:spcAft>
                <a:spcPts val="0"/>
              </a:spcAft>
              <a:defRPr/>
            </a:pPr>
            <a:r>
              <a:rPr lang="es-ES" sz="2800" b="1" dirty="0" smtClean="0">
                <a:solidFill>
                  <a:srgbClr val="FF0000"/>
                </a:solidFill>
                <a:effectLst>
                  <a:outerShdw blurRad="38100" dist="38100" dir="2700000" algn="tl">
                    <a:srgbClr val="000000">
                      <a:alpha val="43137"/>
                    </a:srgbClr>
                  </a:outerShdw>
                </a:effectLst>
                <a:latin typeface="Century Gothic" pitchFamily="34" charset="0"/>
              </a:rPr>
              <a:t/>
            </a:r>
            <a:br>
              <a:rPr lang="es-ES" sz="2800" b="1" dirty="0" smtClean="0">
                <a:solidFill>
                  <a:srgbClr val="FF0000"/>
                </a:solidFill>
                <a:effectLst>
                  <a:outerShdw blurRad="38100" dist="38100" dir="2700000" algn="tl">
                    <a:srgbClr val="000000">
                      <a:alpha val="43137"/>
                    </a:srgbClr>
                  </a:outerShdw>
                </a:effectLst>
                <a:latin typeface="Century Gothic" pitchFamily="34" charset="0"/>
              </a:rPr>
            </a:br>
            <a:r>
              <a:rPr lang="es-ES" sz="3200" b="1" dirty="0" smtClean="0">
                <a:solidFill>
                  <a:srgbClr val="FF0000"/>
                </a:solidFill>
                <a:effectLst>
                  <a:outerShdw blurRad="38100" dist="38100" dir="2700000" algn="tl">
                    <a:srgbClr val="000000">
                      <a:alpha val="43137"/>
                    </a:srgbClr>
                  </a:outerShdw>
                </a:effectLst>
                <a:latin typeface="Century Gothic" pitchFamily="34" charset="0"/>
              </a:rPr>
              <a:t>DISCUSIÓN</a:t>
            </a:r>
            <a:br>
              <a:rPr lang="es-ES" sz="3200" b="1" dirty="0" smtClean="0">
                <a:solidFill>
                  <a:srgbClr val="FF0000"/>
                </a:solidFill>
                <a:effectLst>
                  <a:outerShdw blurRad="38100" dist="38100" dir="2700000" algn="tl">
                    <a:srgbClr val="000000">
                      <a:alpha val="43137"/>
                    </a:srgbClr>
                  </a:outerShdw>
                </a:effectLst>
                <a:latin typeface="Century Gothic" pitchFamily="34" charset="0"/>
              </a:rPr>
            </a:br>
            <a:endParaRPr lang="es-ES" sz="3200" b="1" dirty="0" smtClean="0">
              <a:solidFill>
                <a:srgbClr val="FF0000"/>
              </a:solidFill>
              <a:effectLst>
                <a:outerShdw blurRad="38100" dist="38100" dir="2700000" algn="tl">
                  <a:srgbClr val="000000">
                    <a:alpha val="43137"/>
                  </a:srgbClr>
                </a:outerShdw>
              </a:effectLst>
              <a:latin typeface="Century Gothic" pitchFamily="34" charset="0"/>
            </a:endParaRPr>
          </a:p>
        </p:txBody>
      </p:sp>
    </p:spTree>
  </p:cSld>
  <p:clrMapOvr>
    <a:masterClrMapping/>
  </p:clrMapOvr>
  <p:transition>
    <p:wip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redondeado"/>
          <p:cNvSpPr/>
          <p:nvPr/>
        </p:nvSpPr>
        <p:spPr>
          <a:xfrm>
            <a:off x="1403350" y="2060575"/>
            <a:ext cx="6624638" cy="3960813"/>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s-VE" sz="2400" dirty="0"/>
              <a:t>Si </a:t>
            </a:r>
            <a:r>
              <a:rPr lang="es-VE" sz="2400" dirty="0"/>
              <a:t>los </a:t>
            </a:r>
            <a:r>
              <a:rPr lang="es-VE" sz="2400" dirty="0"/>
              <a:t>múltiples estudios </a:t>
            </a:r>
            <a:r>
              <a:rPr lang="es-VE" sz="2400" dirty="0"/>
              <a:t>son </a:t>
            </a:r>
            <a:r>
              <a:rPr lang="es-VE" sz="2400" dirty="0"/>
              <a:t>modificados adecuadamente de modo que sólo </a:t>
            </a:r>
            <a:r>
              <a:rPr lang="es-VE" sz="2400" dirty="0"/>
              <a:t>incluya el grupo que recibe acupuntura en un brazo y un grupo control, </a:t>
            </a:r>
            <a:r>
              <a:rPr lang="es-VE" sz="2400" dirty="0"/>
              <a:t>el </a:t>
            </a:r>
            <a:r>
              <a:rPr lang="es-VE" sz="2400" dirty="0"/>
              <a:t>CI </a:t>
            </a:r>
            <a:r>
              <a:rPr lang="es-VE" sz="2400" dirty="0"/>
              <a:t>para </a:t>
            </a:r>
            <a:r>
              <a:rPr lang="es-VE" sz="2400" dirty="0"/>
              <a:t>embarazo </a:t>
            </a:r>
            <a:r>
              <a:rPr lang="es-VE" sz="2400" dirty="0"/>
              <a:t>clínico </a:t>
            </a:r>
            <a:r>
              <a:rPr lang="es-VE" sz="2400" dirty="0"/>
              <a:t>seria 1,0 </a:t>
            </a:r>
            <a:r>
              <a:rPr lang="es-VE" sz="2400" dirty="0"/>
              <a:t>(</a:t>
            </a:r>
            <a:r>
              <a:rPr lang="es-VE" sz="2400" dirty="0"/>
              <a:t>OR </a:t>
            </a:r>
            <a:r>
              <a:rPr lang="es-VE" sz="2400" dirty="0"/>
              <a:t>1,14, </a:t>
            </a:r>
            <a:r>
              <a:rPr lang="es-VE" sz="2400" dirty="0"/>
              <a:t>CI </a:t>
            </a:r>
            <a:r>
              <a:rPr lang="es-VE" sz="2400" dirty="0"/>
              <a:t>del 95% 0,94 </a:t>
            </a:r>
            <a:r>
              <a:rPr lang="es-VE" sz="2400" dirty="0"/>
              <a:t>- 1,37) </a:t>
            </a:r>
            <a:r>
              <a:rPr lang="es-VE" sz="2400" b="1" dirty="0"/>
              <a:t>lo </a:t>
            </a:r>
            <a:r>
              <a:rPr lang="es-VE" sz="2400" b="1" dirty="0"/>
              <a:t>que indica </a:t>
            </a:r>
            <a:r>
              <a:rPr lang="es-VE" sz="2400" b="1" dirty="0"/>
              <a:t>un </a:t>
            </a:r>
            <a:r>
              <a:rPr lang="es-VE" sz="2400" b="1" dirty="0"/>
              <a:t>beneficio </a:t>
            </a:r>
            <a:r>
              <a:rPr lang="es-VE" sz="2400" b="1" dirty="0"/>
              <a:t>insignificante </a:t>
            </a:r>
            <a:r>
              <a:rPr lang="es-VE" sz="2400" b="1" dirty="0"/>
              <a:t>de la acupuntura.</a:t>
            </a:r>
            <a:endParaRPr lang="es-VE" sz="2100" b="1" dirty="0"/>
          </a:p>
        </p:txBody>
      </p:sp>
      <p:sp>
        <p:nvSpPr>
          <p:cNvPr id="5" name="AutoShape 160"/>
          <p:cNvSpPr>
            <a:spLocks noGrp="1" noChangeArrowheads="1"/>
          </p:cNvSpPr>
          <p:nvPr>
            <p:ph type="title"/>
          </p:nvPr>
        </p:nvSpPr>
        <p:spPr>
          <a:prstGeom prst="flowChartAlternateProcess">
            <a:avLst/>
          </a:prstGeom>
        </p:spPr>
        <p:style>
          <a:lnRef idx="1">
            <a:schemeClr val="accent1"/>
          </a:lnRef>
          <a:fillRef idx="2">
            <a:schemeClr val="accent1"/>
          </a:fillRef>
          <a:effectRef idx="1">
            <a:schemeClr val="accent1"/>
          </a:effectRef>
          <a:fontRef idx="minor">
            <a:schemeClr val="dk1"/>
          </a:fontRef>
        </p:style>
        <p:txBody>
          <a:bodyPr wrap="none" rtlCol="0">
            <a:normAutofit/>
          </a:bodyPr>
          <a:lstStyle/>
          <a:p>
            <a:pPr fontAlgn="auto">
              <a:spcAft>
                <a:spcPts val="0"/>
              </a:spcAft>
              <a:defRPr/>
            </a:pPr>
            <a:r>
              <a:rPr lang="es-ES" sz="2800" b="1" dirty="0" smtClean="0">
                <a:solidFill>
                  <a:srgbClr val="FF0000"/>
                </a:solidFill>
                <a:effectLst>
                  <a:outerShdw blurRad="38100" dist="38100" dir="2700000" algn="tl">
                    <a:srgbClr val="000000">
                      <a:alpha val="43137"/>
                    </a:srgbClr>
                  </a:outerShdw>
                </a:effectLst>
                <a:latin typeface="Century Gothic" pitchFamily="34" charset="0"/>
              </a:rPr>
              <a:t/>
            </a:r>
            <a:br>
              <a:rPr lang="es-ES" sz="2800" b="1" dirty="0" smtClean="0">
                <a:solidFill>
                  <a:srgbClr val="FF0000"/>
                </a:solidFill>
                <a:effectLst>
                  <a:outerShdw blurRad="38100" dist="38100" dir="2700000" algn="tl">
                    <a:srgbClr val="000000">
                      <a:alpha val="43137"/>
                    </a:srgbClr>
                  </a:outerShdw>
                </a:effectLst>
                <a:latin typeface="Century Gothic" pitchFamily="34" charset="0"/>
              </a:rPr>
            </a:br>
            <a:r>
              <a:rPr lang="es-ES" sz="3200" b="1" dirty="0" smtClean="0">
                <a:solidFill>
                  <a:srgbClr val="FF0000"/>
                </a:solidFill>
                <a:effectLst>
                  <a:outerShdw blurRad="38100" dist="38100" dir="2700000" algn="tl">
                    <a:srgbClr val="000000">
                      <a:alpha val="43137"/>
                    </a:srgbClr>
                  </a:outerShdw>
                </a:effectLst>
                <a:latin typeface="Century Gothic" pitchFamily="34" charset="0"/>
              </a:rPr>
              <a:t>DISCUSIÓN</a:t>
            </a:r>
            <a:br>
              <a:rPr lang="es-ES" sz="3200" b="1" dirty="0" smtClean="0">
                <a:solidFill>
                  <a:srgbClr val="FF0000"/>
                </a:solidFill>
                <a:effectLst>
                  <a:outerShdw blurRad="38100" dist="38100" dir="2700000" algn="tl">
                    <a:srgbClr val="000000">
                      <a:alpha val="43137"/>
                    </a:srgbClr>
                  </a:outerShdw>
                </a:effectLst>
                <a:latin typeface="Century Gothic" pitchFamily="34" charset="0"/>
              </a:rPr>
            </a:br>
            <a:endParaRPr lang="es-ES" sz="3200" b="1" dirty="0" smtClean="0">
              <a:solidFill>
                <a:srgbClr val="FF0000"/>
              </a:solidFill>
              <a:effectLst>
                <a:outerShdw blurRad="38100" dist="38100" dir="2700000" algn="tl">
                  <a:srgbClr val="000000">
                    <a:alpha val="43137"/>
                  </a:srgbClr>
                </a:outerShdw>
              </a:effectLst>
              <a:latin typeface="Century Gothic" pitchFamily="34" charset="0"/>
            </a:endParaRPr>
          </a:p>
        </p:txBody>
      </p:sp>
    </p:spTree>
  </p:cSld>
  <p:clrMapOvr>
    <a:masterClrMapping/>
  </p:clrMapOvr>
  <p:transition>
    <p:wipe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2 Marcador de contenido"/>
          <p:cNvSpPr>
            <a:spLocks noGrp="1"/>
          </p:cNvSpPr>
          <p:nvPr>
            <p:ph idx="1"/>
          </p:nvPr>
        </p:nvSpPr>
        <p:spPr/>
        <p:txBody>
          <a:bodyPr/>
          <a:lstStyle/>
          <a:p>
            <a:endParaRPr lang="es-ES_tradnl" smtClean="0"/>
          </a:p>
        </p:txBody>
      </p:sp>
      <p:sp>
        <p:nvSpPr>
          <p:cNvPr id="4" name="3 Rectángulo redondeado"/>
          <p:cNvSpPr/>
          <p:nvPr/>
        </p:nvSpPr>
        <p:spPr>
          <a:xfrm>
            <a:off x="1524000" y="1828800"/>
            <a:ext cx="6477000" cy="3810000"/>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s-VE" sz="2400" dirty="0"/>
              <a:t>Es totalmente posible que la acupuntura, sobre todo si se aplica </a:t>
            </a:r>
            <a:r>
              <a:rPr lang="es-VE" sz="2400" dirty="0"/>
              <a:t>de forma agresiva </a:t>
            </a:r>
            <a:r>
              <a:rPr lang="es-VE" sz="2400" dirty="0"/>
              <a:t>en un paciente </a:t>
            </a:r>
            <a:r>
              <a:rPr lang="es-VE" sz="2400" dirty="0"/>
              <a:t>no acostumbrado </a:t>
            </a:r>
            <a:r>
              <a:rPr lang="es-VE" sz="2400" dirty="0"/>
              <a:t>al tratamiento y </a:t>
            </a:r>
            <a:r>
              <a:rPr lang="es-VE" sz="2400" dirty="0" err="1"/>
              <a:t>acupunturista</a:t>
            </a:r>
            <a:r>
              <a:rPr lang="es-VE" sz="2400" dirty="0"/>
              <a:t>, podría tener un efecto negativo al causar estrés durante un momento crítico del ciclo de FIV. </a:t>
            </a:r>
          </a:p>
        </p:txBody>
      </p:sp>
      <p:sp>
        <p:nvSpPr>
          <p:cNvPr id="5" name="AutoShape 160"/>
          <p:cNvSpPr>
            <a:spLocks noGrp="1" noChangeArrowheads="1"/>
          </p:cNvSpPr>
          <p:nvPr>
            <p:ph type="title"/>
          </p:nvPr>
        </p:nvSpPr>
        <p:spPr>
          <a:xfrm>
            <a:off x="468313" y="260350"/>
            <a:ext cx="8229600" cy="1143000"/>
          </a:xfrm>
          <a:prstGeom prst="flowChartAlternateProcess">
            <a:avLst/>
          </a:prstGeom>
        </p:spPr>
        <p:style>
          <a:lnRef idx="1">
            <a:schemeClr val="accent1"/>
          </a:lnRef>
          <a:fillRef idx="2">
            <a:schemeClr val="accent1"/>
          </a:fillRef>
          <a:effectRef idx="1">
            <a:schemeClr val="accent1"/>
          </a:effectRef>
          <a:fontRef idx="minor">
            <a:schemeClr val="dk1"/>
          </a:fontRef>
        </p:style>
        <p:txBody>
          <a:bodyPr wrap="none" rtlCol="0">
            <a:normAutofit/>
          </a:bodyPr>
          <a:lstStyle/>
          <a:p>
            <a:pPr fontAlgn="auto">
              <a:spcAft>
                <a:spcPts val="0"/>
              </a:spcAft>
              <a:defRPr/>
            </a:pPr>
            <a:r>
              <a:rPr lang="es-ES" sz="2800" b="1" dirty="0" smtClean="0">
                <a:solidFill>
                  <a:srgbClr val="FF0000"/>
                </a:solidFill>
                <a:effectLst>
                  <a:outerShdw blurRad="38100" dist="38100" dir="2700000" algn="tl">
                    <a:srgbClr val="000000">
                      <a:alpha val="43137"/>
                    </a:srgbClr>
                  </a:outerShdw>
                </a:effectLst>
                <a:latin typeface="Century Gothic" pitchFamily="34" charset="0"/>
              </a:rPr>
              <a:t/>
            </a:r>
            <a:br>
              <a:rPr lang="es-ES" sz="2800" b="1" dirty="0" smtClean="0">
                <a:solidFill>
                  <a:srgbClr val="FF0000"/>
                </a:solidFill>
                <a:effectLst>
                  <a:outerShdw blurRad="38100" dist="38100" dir="2700000" algn="tl">
                    <a:srgbClr val="000000">
                      <a:alpha val="43137"/>
                    </a:srgbClr>
                  </a:outerShdw>
                </a:effectLst>
                <a:latin typeface="Century Gothic" pitchFamily="34" charset="0"/>
              </a:rPr>
            </a:br>
            <a:r>
              <a:rPr lang="es-ES" sz="3200" b="1" dirty="0" smtClean="0">
                <a:solidFill>
                  <a:srgbClr val="FF0000"/>
                </a:solidFill>
                <a:effectLst>
                  <a:outerShdw blurRad="38100" dist="38100" dir="2700000" algn="tl">
                    <a:srgbClr val="000000">
                      <a:alpha val="43137"/>
                    </a:srgbClr>
                  </a:outerShdw>
                </a:effectLst>
                <a:latin typeface="Century Gothic" pitchFamily="34" charset="0"/>
              </a:rPr>
              <a:t>DISCUSIÓN</a:t>
            </a:r>
            <a:br>
              <a:rPr lang="es-ES" sz="3200" b="1" dirty="0" smtClean="0">
                <a:solidFill>
                  <a:srgbClr val="FF0000"/>
                </a:solidFill>
                <a:effectLst>
                  <a:outerShdw blurRad="38100" dist="38100" dir="2700000" algn="tl">
                    <a:srgbClr val="000000">
                      <a:alpha val="43137"/>
                    </a:srgbClr>
                  </a:outerShdw>
                </a:effectLst>
                <a:latin typeface="Century Gothic" pitchFamily="34" charset="0"/>
              </a:rPr>
            </a:br>
            <a:endParaRPr lang="es-ES" sz="3200" b="1" dirty="0" smtClean="0">
              <a:solidFill>
                <a:srgbClr val="FF0000"/>
              </a:solidFill>
              <a:effectLst>
                <a:outerShdw blurRad="38100" dist="38100" dir="2700000" algn="tl">
                  <a:srgbClr val="000000">
                    <a:alpha val="43137"/>
                  </a:srgbClr>
                </a:outerShdw>
              </a:effectLst>
              <a:latin typeface="Century Gothic" pitchFamily="34" charset="0"/>
            </a:endParaRPr>
          </a:p>
        </p:txBody>
      </p:sp>
      <p:sp>
        <p:nvSpPr>
          <p:cNvPr id="39940" name="5 CuadroTexto"/>
          <p:cNvSpPr txBox="1">
            <a:spLocks noChangeArrowheads="1"/>
          </p:cNvSpPr>
          <p:nvPr/>
        </p:nvSpPr>
        <p:spPr bwMode="auto">
          <a:xfrm>
            <a:off x="2411413" y="5805488"/>
            <a:ext cx="6624637" cy="1200150"/>
          </a:xfrm>
          <a:prstGeom prst="rect">
            <a:avLst/>
          </a:prstGeom>
          <a:noFill/>
          <a:ln w="9525">
            <a:noFill/>
            <a:miter lim="800000"/>
            <a:headEnd/>
            <a:tailEnd/>
          </a:ln>
        </p:spPr>
        <p:txBody>
          <a:bodyPr>
            <a:spAutoFit/>
          </a:bodyPr>
          <a:lstStyle/>
          <a:p>
            <a:endParaRPr lang="es-VE">
              <a:latin typeface="Calibri" pitchFamily="34" charset="0"/>
            </a:endParaRPr>
          </a:p>
          <a:p>
            <a:pPr algn="just"/>
            <a:r>
              <a:rPr lang="es-VE">
                <a:latin typeface="Calibri" pitchFamily="34" charset="0"/>
              </a:rPr>
              <a:t>Meldrum D, Fisher A,  Butts S, Su i. Sammel M. </a:t>
            </a:r>
            <a:r>
              <a:rPr lang="es-VE" b="1">
                <a:latin typeface="Calibri" pitchFamily="34" charset="0"/>
              </a:rPr>
              <a:t>Acupuncture: help, harm, or placebo?</a:t>
            </a:r>
            <a:r>
              <a:rPr lang="es-VE">
                <a:latin typeface="Calibri" pitchFamily="34" charset="0"/>
              </a:rPr>
              <a:t> </a:t>
            </a:r>
            <a:r>
              <a:rPr lang="es-VE" i="1">
                <a:latin typeface="Calibri" pitchFamily="34" charset="0"/>
              </a:rPr>
              <a:t>Fetil Ster </a:t>
            </a:r>
            <a:r>
              <a:rPr lang="es-VE">
                <a:latin typeface="Calibri" pitchFamily="34" charset="0"/>
              </a:rPr>
              <a:t>2013 In press</a:t>
            </a:r>
            <a:endParaRPr lang="es-VE" b="1">
              <a:latin typeface="Calibri" pitchFamily="34" charset="0"/>
            </a:endParaRPr>
          </a:p>
          <a:p>
            <a:endParaRPr lang="es-VE">
              <a:latin typeface="Calibri" pitchFamily="34" charset="0"/>
            </a:endParaRPr>
          </a:p>
        </p:txBody>
      </p:sp>
    </p:spTree>
  </p:cSld>
  <p:clrMapOvr>
    <a:masterClrMapping/>
  </p:clrMapOvr>
  <p:transition>
    <p:split dir="in"/>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2 Marcador de contenido"/>
          <p:cNvSpPr>
            <a:spLocks noGrp="1"/>
          </p:cNvSpPr>
          <p:nvPr>
            <p:ph idx="1"/>
          </p:nvPr>
        </p:nvSpPr>
        <p:spPr/>
        <p:txBody>
          <a:bodyPr/>
          <a:lstStyle/>
          <a:p>
            <a:endParaRPr lang="es-ES_tradnl" smtClean="0"/>
          </a:p>
        </p:txBody>
      </p:sp>
      <p:sp>
        <p:nvSpPr>
          <p:cNvPr id="4" name="3 Rectángulo redondeado"/>
          <p:cNvSpPr/>
          <p:nvPr/>
        </p:nvSpPr>
        <p:spPr>
          <a:xfrm>
            <a:off x="971550" y="1916113"/>
            <a:ext cx="7391400" cy="3810000"/>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s-VE" sz="2400" dirty="0"/>
              <a:t>Sin duda, las mujeres infértiles buscan tratamientos alternativos, como la acupuntura, en un intento por recuperar un sentido de control sobre su infertilidad, pero hay muchos factores de estilo de vida que se han dilucidado en los últimos años que puede proporcionar una sensación de participación activa en su cuidado. </a:t>
            </a:r>
          </a:p>
        </p:txBody>
      </p:sp>
      <p:sp>
        <p:nvSpPr>
          <p:cNvPr id="5" name="AutoShape 160"/>
          <p:cNvSpPr>
            <a:spLocks noGrp="1" noChangeArrowheads="1"/>
          </p:cNvSpPr>
          <p:nvPr>
            <p:ph type="title"/>
          </p:nvPr>
        </p:nvSpPr>
        <p:spPr>
          <a:prstGeom prst="flowChartAlternateProcess">
            <a:avLst/>
          </a:prstGeom>
        </p:spPr>
        <p:style>
          <a:lnRef idx="1">
            <a:schemeClr val="accent1"/>
          </a:lnRef>
          <a:fillRef idx="2">
            <a:schemeClr val="accent1"/>
          </a:fillRef>
          <a:effectRef idx="1">
            <a:schemeClr val="accent1"/>
          </a:effectRef>
          <a:fontRef idx="minor">
            <a:schemeClr val="dk1"/>
          </a:fontRef>
        </p:style>
        <p:txBody>
          <a:bodyPr wrap="none" rtlCol="0">
            <a:normAutofit/>
          </a:bodyPr>
          <a:lstStyle/>
          <a:p>
            <a:pPr fontAlgn="auto">
              <a:spcAft>
                <a:spcPts val="0"/>
              </a:spcAft>
              <a:defRPr/>
            </a:pPr>
            <a:r>
              <a:rPr lang="es-ES" sz="2800" b="1" dirty="0" smtClean="0">
                <a:solidFill>
                  <a:srgbClr val="FF0000"/>
                </a:solidFill>
                <a:effectLst>
                  <a:outerShdw blurRad="38100" dist="38100" dir="2700000" algn="tl">
                    <a:srgbClr val="000000">
                      <a:alpha val="43137"/>
                    </a:srgbClr>
                  </a:outerShdw>
                </a:effectLst>
                <a:latin typeface="Century Gothic" pitchFamily="34" charset="0"/>
              </a:rPr>
              <a:t/>
            </a:r>
            <a:br>
              <a:rPr lang="es-ES" sz="2800" b="1" dirty="0" smtClean="0">
                <a:solidFill>
                  <a:srgbClr val="FF0000"/>
                </a:solidFill>
                <a:effectLst>
                  <a:outerShdw blurRad="38100" dist="38100" dir="2700000" algn="tl">
                    <a:srgbClr val="000000">
                      <a:alpha val="43137"/>
                    </a:srgbClr>
                  </a:outerShdw>
                </a:effectLst>
                <a:latin typeface="Century Gothic" pitchFamily="34" charset="0"/>
              </a:rPr>
            </a:br>
            <a:r>
              <a:rPr lang="es-ES" sz="3200" b="1" dirty="0" smtClean="0">
                <a:solidFill>
                  <a:srgbClr val="FF0000"/>
                </a:solidFill>
                <a:effectLst>
                  <a:outerShdw blurRad="38100" dist="38100" dir="2700000" algn="tl">
                    <a:srgbClr val="000000">
                      <a:alpha val="43137"/>
                    </a:srgbClr>
                  </a:outerShdw>
                </a:effectLst>
                <a:latin typeface="Century Gothic" pitchFamily="34" charset="0"/>
              </a:rPr>
              <a:t>DISCUSIÓN</a:t>
            </a:r>
            <a:br>
              <a:rPr lang="es-ES" sz="3200" b="1" dirty="0" smtClean="0">
                <a:solidFill>
                  <a:srgbClr val="FF0000"/>
                </a:solidFill>
                <a:effectLst>
                  <a:outerShdw blurRad="38100" dist="38100" dir="2700000" algn="tl">
                    <a:srgbClr val="000000">
                      <a:alpha val="43137"/>
                    </a:srgbClr>
                  </a:outerShdw>
                </a:effectLst>
                <a:latin typeface="Century Gothic" pitchFamily="34" charset="0"/>
              </a:rPr>
            </a:br>
            <a:endParaRPr lang="es-ES" sz="3200" b="1" dirty="0" smtClean="0">
              <a:solidFill>
                <a:srgbClr val="FF0000"/>
              </a:solidFill>
              <a:effectLst>
                <a:outerShdw blurRad="38100" dist="38100" dir="2700000" algn="tl">
                  <a:srgbClr val="000000">
                    <a:alpha val="43137"/>
                  </a:srgbClr>
                </a:outerShdw>
              </a:effectLst>
              <a:latin typeface="Century Gothic" pitchFamily="34" charset="0"/>
            </a:endParaRPr>
          </a:p>
        </p:txBody>
      </p:sp>
      <p:sp>
        <p:nvSpPr>
          <p:cNvPr id="40964" name="5 CuadroTexto"/>
          <p:cNvSpPr txBox="1">
            <a:spLocks noChangeArrowheads="1"/>
          </p:cNvSpPr>
          <p:nvPr/>
        </p:nvSpPr>
        <p:spPr bwMode="auto">
          <a:xfrm>
            <a:off x="2411413" y="5805488"/>
            <a:ext cx="6624637" cy="1200150"/>
          </a:xfrm>
          <a:prstGeom prst="rect">
            <a:avLst/>
          </a:prstGeom>
          <a:noFill/>
          <a:ln w="9525">
            <a:noFill/>
            <a:miter lim="800000"/>
            <a:headEnd/>
            <a:tailEnd/>
          </a:ln>
        </p:spPr>
        <p:txBody>
          <a:bodyPr>
            <a:spAutoFit/>
          </a:bodyPr>
          <a:lstStyle/>
          <a:p>
            <a:endParaRPr lang="es-VE">
              <a:latin typeface="Calibri" pitchFamily="34" charset="0"/>
            </a:endParaRPr>
          </a:p>
          <a:p>
            <a:pPr algn="just"/>
            <a:r>
              <a:rPr lang="es-VE">
                <a:latin typeface="Calibri" pitchFamily="34" charset="0"/>
              </a:rPr>
              <a:t>Meldrum D, Fisher A,  Butts S, Su i. Sammel M. </a:t>
            </a:r>
            <a:r>
              <a:rPr lang="es-VE" b="1">
                <a:latin typeface="Calibri" pitchFamily="34" charset="0"/>
              </a:rPr>
              <a:t>Acupuncture: help, harm, or placebo?</a:t>
            </a:r>
            <a:r>
              <a:rPr lang="es-VE">
                <a:latin typeface="Calibri" pitchFamily="34" charset="0"/>
              </a:rPr>
              <a:t> </a:t>
            </a:r>
            <a:r>
              <a:rPr lang="es-VE" i="1">
                <a:latin typeface="Calibri" pitchFamily="34" charset="0"/>
              </a:rPr>
              <a:t>Fetil Ster </a:t>
            </a:r>
            <a:r>
              <a:rPr lang="es-VE">
                <a:latin typeface="Calibri" pitchFamily="34" charset="0"/>
              </a:rPr>
              <a:t>2013 In press</a:t>
            </a:r>
            <a:endParaRPr lang="es-VE" b="1">
              <a:latin typeface="Calibri" pitchFamily="34" charset="0"/>
            </a:endParaRPr>
          </a:p>
          <a:p>
            <a:endParaRPr lang="es-VE">
              <a:latin typeface="Calibri" pitchFamily="34" charset="0"/>
            </a:endParaRPr>
          </a:p>
        </p:txBody>
      </p:sp>
    </p:spTree>
  </p:cSld>
  <p:clrMapOvr>
    <a:masterClrMapping/>
  </p:clrMapOvr>
  <p:transition>
    <p:split/>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927225"/>
            <a:ext cx="8229600" cy="4525963"/>
          </a:xfrm>
        </p:spPr>
        <p:txBody>
          <a:bodyPr rtlCol="0">
            <a:normAutofit/>
          </a:bodyPr>
          <a:lstStyle/>
          <a:p>
            <a:pPr algn="just" fontAlgn="auto">
              <a:spcAft>
                <a:spcPts val="0"/>
              </a:spcAft>
              <a:buFont typeface="Arial" pitchFamily="34" charset="0"/>
              <a:buChar char="•"/>
              <a:defRPr/>
            </a:pPr>
            <a:r>
              <a:rPr lang="es-ES" sz="2800" dirty="0" smtClean="0"/>
              <a:t>Los </a:t>
            </a:r>
            <a:r>
              <a:rPr lang="es-ES" sz="2800" dirty="0"/>
              <a:t>métodos complementarios de </a:t>
            </a:r>
            <a:endParaRPr lang="es-ES" sz="2800" dirty="0" smtClean="0"/>
          </a:p>
          <a:p>
            <a:pPr lvl="1" algn="just" fontAlgn="auto">
              <a:spcAft>
                <a:spcPts val="0"/>
              </a:spcAft>
              <a:buFont typeface="Arial" pitchFamily="34" charset="0"/>
              <a:buChar char="–"/>
              <a:defRPr/>
            </a:pPr>
            <a:r>
              <a:rPr lang="es-ES" sz="2400" dirty="0" smtClean="0"/>
              <a:t>Acupuntura</a:t>
            </a:r>
            <a:r>
              <a:rPr lang="es-ES" sz="2400" dirty="0"/>
              <a:t>, </a:t>
            </a:r>
            <a:endParaRPr lang="es-ES" sz="2400" dirty="0" smtClean="0"/>
          </a:p>
          <a:p>
            <a:pPr lvl="1" algn="just" fontAlgn="auto">
              <a:spcAft>
                <a:spcPts val="0"/>
              </a:spcAft>
              <a:buFont typeface="Arial" pitchFamily="34" charset="0"/>
              <a:buChar char="–"/>
              <a:defRPr/>
            </a:pPr>
            <a:r>
              <a:rPr lang="es-ES" sz="2400" dirty="0" err="1" smtClean="0"/>
              <a:t>Diazepam</a:t>
            </a:r>
            <a:r>
              <a:rPr lang="es-ES" sz="2400" dirty="0" smtClean="0"/>
              <a:t> </a:t>
            </a:r>
            <a:r>
              <a:rPr lang="es-ES" sz="2400" dirty="0"/>
              <a:t>o </a:t>
            </a:r>
            <a:endParaRPr lang="es-ES" sz="2400" dirty="0" smtClean="0"/>
          </a:p>
          <a:p>
            <a:pPr lvl="1" algn="just" fontAlgn="auto">
              <a:spcAft>
                <a:spcPts val="0"/>
              </a:spcAft>
              <a:buFont typeface="Arial" pitchFamily="34" charset="0"/>
              <a:buChar char="–"/>
              <a:defRPr/>
            </a:pPr>
            <a:r>
              <a:rPr lang="es-ES" sz="2400" dirty="0" smtClean="0"/>
              <a:t>Anestesia </a:t>
            </a:r>
            <a:r>
              <a:rPr lang="es-ES" sz="2400" dirty="0"/>
              <a:t>total intravenosa </a:t>
            </a:r>
            <a:endParaRPr lang="es-ES" sz="2400" dirty="0" smtClean="0"/>
          </a:p>
          <a:p>
            <a:pPr marL="457200" lvl="1" indent="0" algn="just" fontAlgn="auto">
              <a:spcAft>
                <a:spcPts val="0"/>
              </a:spcAft>
              <a:buFont typeface="Arial" pitchFamily="34" charset="0"/>
              <a:buNone/>
              <a:defRPr/>
            </a:pPr>
            <a:r>
              <a:rPr lang="es-ES" sz="2400" dirty="0" smtClean="0"/>
              <a:t>durante </a:t>
            </a:r>
            <a:r>
              <a:rPr lang="es-ES" sz="2400" dirty="0"/>
              <a:t>la transferencia </a:t>
            </a:r>
            <a:r>
              <a:rPr lang="es-ES" sz="2400" b="1" dirty="0"/>
              <a:t>no mejoraron la ansiedad del paciente ni la tasa de embarazo clínico.</a:t>
            </a:r>
            <a:endParaRPr lang="es-VE" sz="2400" b="1" dirty="0"/>
          </a:p>
        </p:txBody>
      </p:sp>
      <p:sp>
        <p:nvSpPr>
          <p:cNvPr id="5" name="AutoShape 160"/>
          <p:cNvSpPr>
            <a:spLocks noChangeArrowheads="1"/>
          </p:cNvSpPr>
          <p:nvPr/>
        </p:nvSpPr>
        <p:spPr bwMode="auto">
          <a:xfrm>
            <a:off x="323850" y="233363"/>
            <a:ext cx="8675688" cy="892175"/>
          </a:xfrm>
          <a:prstGeom prst="flowChartAlternateProcess">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fontAlgn="auto">
              <a:spcBef>
                <a:spcPts val="0"/>
              </a:spcBef>
              <a:spcAft>
                <a:spcPts val="0"/>
              </a:spcAft>
              <a:defRPr/>
            </a:pPr>
            <a:endParaRPr lang="es-ES" sz="2800" b="1" dirty="0">
              <a:solidFill>
                <a:srgbClr val="FF0000"/>
              </a:solidFill>
              <a:effectLst>
                <a:outerShdw blurRad="38100" dist="38100" dir="2700000" algn="tl">
                  <a:srgbClr val="000000">
                    <a:alpha val="43137"/>
                  </a:srgbClr>
                </a:outerShdw>
              </a:effectLst>
              <a:latin typeface="Century Gothic" pitchFamily="34" charset="0"/>
            </a:endParaRPr>
          </a:p>
          <a:p>
            <a:pPr algn="ctr" fontAlgn="auto">
              <a:spcBef>
                <a:spcPts val="0"/>
              </a:spcBef>
              <a:spcAft>
                <a:spcPts val="0"/>
              </a:spcAft>
              <a:defRPr/>
            </a:pPr>
            <a:r>
              <a:rPr lang="es-ES" sz="3200" b="1" dirty="0">
                <a:solidFill>
                  <a:srgbClr val="FF0000"/>
                </a:solidFill>
                <a:effectLst>
                  <a:outerShdw blurRad="38100" dist="38100" dir="2700000" algn="tl">
                    <a:srgbClr val="000000">
                      <a:alpha val="43137"/>
                    </a:srgbClr>
                  </a:outerShdw>
                </a:effectLst>
                <a:latin typeface="Century Gothic" pitchFamily="34" charset="0"/>
              </a:rPr>
              <a:t>CONCLUSIONES</a:t>
            </a:r>
          </a:p>
          <a:p>
            <a:pPr algn="ctr" fontAlgn="auto">
              <a:spcBef>
                <a:spcPts val="0"/>
              </a:spcBef>
              <a:spcAft>
                <a:spcPts val="0"/>
              </a:spcAft>
              <a:defRPr/>
            </a:pPr>
            <a:endParaRPr lang="es-ES" sz="3200" b="1" dirty="0">
              <a:solidFill>
                <a:srgbClr val="FF0000"/>
              </a:solidFill>
              <a:effectLst>
                <a:outerShdw blurRad="38100" dist="38100" dir="2700000" algn="tl">
                  <a:srgbClr val="000000">
                    <a:alpha val="43137"/>
                  </a:srgbClr>
                </a:outerShdw>
              </a:effectLst>
              <a:latin typeface="Century Gothic" pitchFamily="34" charset="0"/>
            </a:endParaRPr>
          </a:p>
        </p:txBody>
      </p:sp>
      <p:pic>
        <p:nvPicPr>
          <p:cNvPr id="4" name="Picture 2" descr="http://www.sixthseal.com/archive/February2004/drk_diazepam.jpg">
            <a:hlinkClick r:id="rId2"/>
          </p:cNvPr>
          <p:cNvPicPr>
            <a:picLocks noChangeAspect="1" noChangeArrowheads="1"/>
          </p:cNvPicPr>
          <p:nvPr/>
        </p:nvPicPr>
        <p:blipFill>
          <a:blip r:embed="rId3" cstate="print"/>
          <a:srcRect/>
          <a:stretch>
            <a:fillRect/>
          </a:stretch>
        </p:blipFill>
        <p:spPr bwMode="auto">
          <a:xfrm>
            <a:off x="1331640" y="4639072"/>
            <a:ext cx="2592288" cy="1944216"/>
          </a:xfrm>
          <a:prstGeom prst="rect">
            <a:avLst/>
          </a:prstGeom>
          <a:noFill/>
          <a:effectLst>
            <a:softEdge rad="127000"/>
          </a:effectLst>
        </p:spPr>
      </p:pic>
      <p:pic>
        <p:nvPicPr>
          <p:cNvPr id="6" name="Picture 6" descr="http://1.bp.blogspot.com/_SRFOAsyhYZc/TAOsFej6o_I/AAAAAAAAFVk/WTvIFuUlol4/s1600/acupuntura.jpg">
            <a:hlinkClick r:id="rId4"/>
          </p:cNvPr>
          <p:cNvPicPr>
            <a:picLocks noChangeAspect="1" noChangeArrowheads="1"/>
          </p:cNvPicPr>
          <p:nvPr/>
        </p:nvPicPr>
        <p:blipFill>
          <a:blip r:embed="rId5" cstate="print"/>
          <a:srcRect/>
          <a:stretch>
            <a:fillRect/>
          </a:stretch>
        </p:blipFill>
        <p:spPr bwMode="auto">
          <a:xfrm rot="19846810">
            <a:off x="5959221" y="1455485"/>
            <a:ext cx="2820637" cy="2227129"/>
          </a:xfrm>
          <a:prstGeom prst="rect">
            <a:avLst/>
          </a:prstGeom>
          <a:noFill/>
          <a:effectLst>
            <a:softEdge rad="127000"/>
          </a:effectLst>
        </p:spPr>
      </p:pic>
    </p:spTree>
  </p:cSld>
  <p:clrMapOvr>
    <a:masterClrMapping/>
  </p:clrMapOvr>
  <p:transition>
    <p:strips dir="ld"/>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160"/>
          <p:cNvSpPr>
            <a:spLocks noChangeArrowheads="1"/>
          </p:cNvSpPr>
          <p:nvPr/>
        </p:nvSpPr>
        <p:spPr bwMode="auto">
          <a:xfrm>
            <a:off x="323850" y="233363"/>
            <a:ext cx="8675688" cy="892175"/>
          </a:xfrm>
          <a:prstGeom prst="flowChartAlternateProcess">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fontAlgn="auto">
              <a:spcBef>
                <a:spcPts val="0"/>
              </a:spcBef>
              <a:spcAft>
                <a:spcPts val="0"/>
              </a:spcAft>
              <a:defRPr/>
            </a:pPr>
            <a:endParaRPr lang="es-ES" sz="2800" b="1" dirty="0">
              <a:solidFill>
                <a:srgbClr val="FF0000"/>
              </a:solidFill>
              <a:effectLst>
                <a:outerShdw blurRad="38100" dist="38100" dir="2700000" algn="tl">
                  <a:srgbClr val="000000">
                    <a:alpha val="43137"/>
                  </a:srgbClr>
                </a:outerShdw>
              </a:effectLst>
              <a:latin typeface="Century Gothic" pitchFamily="34" charset="0"/>
            </a:endParaRPr>
          </a:p>
          <a:p>
            <a:pPr algn="ctr" fontAlgn="auto">
              <a:spcBef>
                <a:spcPts val="0"/>
              </a:spcBef>
              <a:spcAft>
                <a:spcPts val="0"/>
              </a:spcAft>
              <a:defRPr/>
            </a:pPr>
            <a:r>
              <a:rPr lang="es-ES" sz="3200" b="1" dirty="0">
                <a:solidFill>
                  <a:srgbClr val="FF0000"/>
                </a:solidFill>
                <a:effectLst>
                  <a:outerShdw blurRad="38100" dist="38100" dir="2700000" algn="tl">
                    <a:srgbClr val="000000">
                      <a:alpha val="43137"/>
                    </a:srgbClr>
                  </a:outerShdw>
                </a:effectLst>
                <a:latin typeface="Century Gothic" pitchFamily="34" charset="0"/>
              </a:rPr>
              <a:t>REFERENCIAS</a:t>
            </a:r>
          </a:p>
          <a:p>
            <a:pPr algn="ctr" fontAlgn="auto">
              <a:spcBef>
                <a:spcPts val="0"/>
              </a:spcBef>
              <a:spcAft>
                <a:spcPts val="0"/>
              </a:spcAft>
              <a:defRPr/>
            </a:pPr>
            <a:endParaRPr lang="es-ES" sz="3200" b="1" dirty="0">
              <a:solidFill>
                <a:srgbClr val="FF0000"/>
              </a:solidFill>
              <a:effectLst>
                <a:outerShdw blurRad="38100" dist="38100" dir="2700000" algn="tl">
                  <a:srgbClr val="000000">
                    <a:alpha val="43137"/>
                  </a:srgbClr>
                </a:outerShdw>
              </a:effectLst>
              <a:latin typeface="Century Gothic" pitchFamily="34" charset="0"/>
            </a:endParaRPr>
          </a:p>
        </p:txBody>
      </p:sp>
      <p:sp>
        <p:nvSpPr>
          <p:cNvPr id="43010" name="4 Marcador de contenido"/>
          <p:cNvSpPr>
            <a:spLocks noGrp="1"/>
          </p:cNvSpPr>
          <p:nvPr>
            <p:ph idx="1"/>
          </p:nvPr>
        </p:nvSpPr>
        <p:spPr>
          <a:xfrm>
            <a:off x="457200" y="981075"/>
            <a:ext cx="8229600" cy="4525963"/>
          </a:xfrm>
        </p:spPr>
        <p:txBody>
          <a:bodyPr/>
          <a:lstStyle/>
          <a:p>
            <a:pPr algn="just"/>
            <a:endParaRPr lang="es-VE" smtClean="0"/>
          </a:p>
          <a:p>
            <a:pPr algn="just"/>
            <a:r>
              <a:rPr lang="es-VE" sz="1600" smtClean="0"/>
              <a:t>Paulus WE, Zhang M, Strehler E, El-Danasouri I, Sterzik K. </a:t>
            </a:r>
            <a:r>
              <a:rPr lang="es-VE" sz="1600" b="1" smtClean="0"/>
              <a:t>Influence of acupuncture on the pregnancy rate in patients who undergo assisted reproduction therapy. </a:t>
            </a:r>
            <a:r>
              <a:rPr lang="es-VE" sz="1600" i="1" smtClean="0"/>
              <a:t>Fertil Steril</a:t>
            </a:r>
            <a:r>
              <a:rPr lang="es-VE" sz="1600" smtClean="0"/>
              <a:t>. 2002;77:721–724</a:t>
            </a:r>
          </a:p>
          <a:p>
            <a:pPr algn="just"/>
            <a:endParaRPr lang="en-US" sz="1600" smtClean="0"/>
          </a:p>
          <a:p>
            <a:pPr algn="just"/>
            <a:r>
              <a:rPr lang="en-US" sz="1600" smtClean="0"/>
              <a:t>Paulus WE, Zhang M, Strehler E, Seybold B, Sterzik K. </a:t>
            </a:r>
            <a:r>
              <a:rPr lang="en-US" sz="1600" b="1" smtClean="0"/>
              <a:t>Placebo-controlled trial of acupuncture effects in assisted reproduction therapy. </a:t>
            </a:r>
            <a:r>
              <a:rPr lang="en-US" sz="1600" i="1" smtClean="0"/>
              <a:t>Hum Reprod</a:t>
            </a:r>
            <a:r>
              <a:rPr lang="en-US" sz="1600" smtClean="0"/>
              <a:t>. 2003;18:S18</a:t>
            </a:r>
          </a:p>
          <a:p>
            <a:pPr algn="just"/>
            <a:endParaRPr lang="en-US" sz="1600" smtClean="0"/>
          </a:p>
          <a:p>
            <a:pPr algn="just"/>
            <a:r>
              <a:rPr lang="en-US" sz="1600" smtClean="0"/>
              <a:t>Domar AD, Meshay I, Kelliher J, Alper M, Powers RD. </a:t>
            </a:r>
            <a:r>
              <a:rPr lang="en-US" sz="1600" b="1" smtClean="0"/>
              <a:t>The impact of acupuncture on in vitro fertilization outcome. </a:t>
            </a:r>
            <a:r>
              <a:rPr lang="en-US" sz="1600" i="1" smtClean="0"/>
              <a:t>Fertil Steril</a:t>
            </a:r>
            <a:r>
              <a:rPr lang="en-US" sz="1600" smtClean="0"/>
              <a:t>. 2009;91:723–726</a:t>
            </a:r>
          </a:p>
          <a:p>
            <a:pPr algn="just"/>
            <a:endParaRPr lang="en-US" sz="1600" smtClean="0"/>
          </a:p>
          <a:p>
            <a:pPr algn="just"/>
            <a:r>
              <a:rPr lang="en-US" sz="1600" smtClean="0"/>
              <a:t>Zheng CH, Huang GY, Zhang MM, Wang W. </a:t>
            </a:r>
            <a:r>
              <a:rPr lang="en-US" sz="1600" b="1" smtClean="0"/>
              <a:t>Effects of acupuncture on pregnancy rates in women undergoing in vitro fertilization: a systematic review and meta-analysis. </a:t>
            </a:r>
            <a:r>
              <a:rPr lang="en-US" sz="1600" i="1" smtClean="0"/>
              <a:t>Fertil Steril</a:t>
            </a:r>
            <a:r>
              <a:rPr lang="en-US" sz="1600" smtClean="0"/>
              <a:t>. 2012;97:599–611</a:t>
            </a:r>
          </a:p>
          <a:p>
            <a:pPr>
              <a:buFont typeface="Arial" charset="0"/>
              <a:buNone/>
            </a:pPr>
            <a:endParaRPr lang="es-VE" sz="1600" smtClean="0"/>
          </a:p>
          <a:p>
            <a:pPr algn="just"/>
            <a:r>
              <a:rPr lang="es-VE" sz="1600" smtClean="0"/>
              <a:t>Meldrum D, Fisher A,  Butts S, Su i. Sammel M. </a:t>
            </a:r>
            <a:r>
              <a:rPr lang="es-VE" sz="1600" b="1" smtClean="0"/>
              <a:t>Acupuncture: help, harm, or placebo?</a:t>
            </a:r>
            <a:r>
              <a:rPr lang="es-VE" sz="1600" smtClean="0"/>
              <a:t> </a:t>
            </a:r>
            <a:r>
              <a:rPr lang="es-VE" sz="1600" i="1" smtClean="0"/>
              <a:t>Fetil Ster </a:t>
            </a:r>
            <a:r>
              <a:rPr lang="es-VE" sz="1600" smtClean="0"/>
              <a:t>2013 In press</a:t>
            </a:r>
            <a:endParaRPr lang="es-VE" sz="1600" b="1" smtClean="0"/>
          </a:p>
          <a:p>
            <a:pPr algn="just"/>
            <a:endParaRPr lang="es-VE" sz="1600" smtClean="0"/>
          </a:p>
          <a:p>
            <a:pPr algn="just"/>
            <a:endParaRPr lang="es-VE" sz="1600" smtClean="0"/>
          </a:p>
          <a:p>
            <a:endParaRPr lang="es-VE" smtClean="0"/>
          </a:p>
        </p:txBody>
      </p:sp>
    </p:spTree>
  </p:cSld>
  <p:clrMapOvr>
    <a:masterClrMapping/>
  </p:clrMapOvr>
  <p:transition>
    <p:pull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46088" y="2349500"/>
            <a:ext cx="8229600" cy="2519363"/>
          </a:xfrm>
        </p:spPr>
        <p:style>
          <a:lnRef idx="1">
            <a:schemeClr val="accent5"/>
          </a:lnRef>
          <a:fillRef idx="2">
            <a:schemeClr val="accent5"/>
          </a:fillRef>
          <a:effectRef idx="1">
            <a:schemeClr val="accent5"/>
          </a:effectRef>
          <a:fontRef idx="minor">
            <a:schemeClr val="dk1"/>
          </a:fontRef>
        </p:style>
        <p:txBody>
          <a:bodyPr rtlCol="0">
            <a:normAutofit/>
          </a:bodyPr>
          <a:lstStyle/>
          <a:p>
            <a:pPr algn="just" fontAlgn="auto">
              <a:spcAft>
                <a:spcPts val="0"/>
              </a:spcAft>
              <a:buFont typeface="Arial" pitchFamily="34" charset="0"/>
              <a:buChar char="•"/>
              <a:defRPr/>
            </a:pPr>
            <a:r>
              <a:rPr lang="es-VE" sz="2800" dirty="0" smtClean="0"/>
              <a:t>Determinar </a:t>
            </a:r>
            <a:r>
              <a:rPr lang="es-VE" sz="2800" dirty="0"/>
              <a:t>la percepción de la paciente en relación a la ansiedad según el uso de métodos complementarios durante la TE y si estos condicionan la tasa de embarazo clínico para cada grupo estudiado.</a:t>
            </a:r>
          </a:p>
        </p:txBody>
      </p:sp>
      <p:sp>
        <p:nvSpPr>
          <p:cNvPr id="5" name="AutoShape 160"/>
          <p:cNvSpPr>
            <a:spLocks noChangeArrowheads="1"/>
          </p:cNvSpPr>
          <p:nvPr/>
        </p:nvSpPr>
        <p:spPr bwMode="auto">
          <a:xfrm>
            <a:off x="323850" y="233363"/>
            <a:ext cx="8675688" cy="892175"/>
          </a:xfrm>
          <a:prstGeom prst="flowChartAlternateProcess">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fontAlgn="auto">
              <a:spcBef>
                <a:spcPts val="0"/>
              </a:spcBef>
              <a:spcAft>
                <a:spcPts val="0"/>
              </a:spcAft>
              <a:defRPr/>
            </a:pPr>
            <a:endParaRPr lang="es-ES" sz="2800" b="1" dirty="0">
              <a:solidFill>
                <a:srgbClr val="FF0000"/>
              </a:solidFill>
              <a:effectLst>
                <a:outerShdw blurRad="38100" dist="38100" dir="2700000" algn="tl">
                  <a:srgbClr val="000000">
                    <a:alpha val="43137"/>
                  </a:srgbClr>
                </a:outerShdw>
              </a:effectLst>
              <a:latin typeface="Century Gothic" pitchFamily="34" charset="0"/>
            </a:endParaRPr>
          </a:p>
          <a:p>
            <a:pPr algn="ctr" fontAlgn="auto">
              <a:spcBef>
                <a:spcPts val="0"/>
              </a:spcBef>
              <a:spcAft>
                <a:spcPts val="0"/>
              </a:spcAft>
              <a:defRPr/>
            </a:pPr>
            <a:r>
              <a:rPr lang="es-ES" sz="3200" b="1" dirty="0">
                <a:solidFill>
                  <a:srgbClr val="FF0000"/>
                </a:solidFill>
                <a:effectLst>
                  <a:outerShdw blurRad="38100" dist="38100" dir="2700000" algn="tl">
                    <a:srgbClr val="000000">
                      <a:alpha val="43137"/>
                    </a:srgbClr>
                  </a:outerShdw>
                </a:effectLst>
                <a:latin typeface="Century Gothic" pitchFamily="34" charset="0"/>
              </a:rPr>
              <a:t>OBJETIVOS</a:t>
            </a:r>
          </a:p>
          <a:p>
            <a:pPr algn="ctr" fontAlgn="auto">
              <a:spcBef>
                <a:spcPts val="0"/>
              </a:spcBef>
              <a:spcAft>
                <a:spcPts val="0"/>
              </a:spcAft>
              <a:defRPr/>
            </a:pPr>
            <a:endParaRPr lang="es-ES" sz="3200" b="1" dirty="0">
              <a:solidFill>
                <a:srgbClr val="FF0000"/>
              </a:solidFill>
              <a:effectLst>
                <a:outerShdw blurRad="38100" dist="38100" dir="2700000" algn="tl">
                  <a:srgbClr val="000000">
                    <a:alpha val="43137"/>
                  </a:srgbClr>
                </a:outerShdw>
              </a:effectLst>
              <a:latin typeface="Century Gothic" pitchFamily="34" charset="0"/>
            </a:endParaRPr>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redondeado"/>
          <p:cNvSpPr/>
          <p:nvPr/>
        </p:nvSpPr>
        <p:spPr>
          <a:xfrm>
            <a:off x="3132138" y="1628775"/>
            <a:ext cx="2952750" cy="1728788"/>
          </a:xfrm>
          <a:prstGeom prst="roundRect">
            <a:avLst/>
          </a:prstGeom>
        </p:spPr>
        <p:style>
          <a:lnRef idx="1">
            <a:schemeClr val="accent3"/>
          </a:lnRef>
          <a:fillRef idx="3">
            <a:schemeClr val="accent3"/>
          </a:fillRef>
          <a:effectRef idx="2">
            <a:schemeClr val="accent3"/>
          </a:effectRef>
          <a:fontRef idx="minor">
            <a:schemeClr val="lt1"/>
          </a:fontRef>
        </p:style>
        <p:txBody>
          <a:bodyPr anchor="ctr"/>
          <a:lstStyle/>
          <a:p>
            <a:pPr algn="ctr" fontAlgn="auto">
              <a:spcBef>
                <a:spcPts val="0"/>
              </a:spcBef>
              <a:spcAft>
                <a:spcPts val="0"/>
              </a:spcAft>
              <a:defRPr/>
            </a:pPr>
            <a:r>
              <a:rPr lang="es-VE" sz="2000" b="1" dirty="0">
                <a:solidFill>
                  <a:schemeClr val="bg1"/>
                </a:solidFill>
              </a:rPr>
              <a:t>204 pacientes</a:t>
            </a:r>
          </a:p>
          <a:p>
            <a:pPr algn="ctr" fontAlgn="auto">
              <a:spcBef>
                <a:spcPts val="0"/>
              </a:spcBef>
              <a:spcAft>
                <a:spcPts val="0"/>
              </a:spcAft>
              <a:defRPr/>
            </a:pPr>
            <a:r>
              <a:rPr lang="es-VE" sz="2000" dirty="0">
                <a:solidFill>
                  <a:schemeClr val="tx1"/>
                </a:solidFill>
              </a:rPr>
              <a:t>sometidas  a TRA en Enero 2011 a Diciembre  2012</a:t>
            </a:r>
            <a:endParaRPr lang="es-VE" sz="2000" dirty="0">
              <a:solidFill>
                <a:schemeClr val="tx1"/>
              </a:solidFill>
            </a:endParaRPr>
          </a:p>
        </p:txBody>
      </p:sp>
      <p:sp>
        <p:nvSpPr>
          <p:cNvPr id="6" name="5 Rectángulo redondeado"/>
          <p:cNvSpPr/>
          <p:nvPr/>
        </p:nvSpPr>
        <p:spPr>
          <a:xfrm>
            <a:off x="1403648" y="3933056"/>
            <a:ext cx="2448272" cy="1224136"/>
          </a:xfrm>
          <a:prstGeom prst="roundRect">
            <a:avLst/>
          </a:prstGeom>
        </p:spPr>
        <p:style>
          <a:lnRef idx="0">
            <a:schemeClr val="accent5"/>
          </a:lnRef>
          <a:fillRef idx="3">
            <a:schemeClr val="accent5"/>
          </a:fillRef>
          <a:effectRef idx="3">
            <a:schemeClr val="accent5"/>
          </a:effectRef>
          <a:fontRef idx="minor">
            <a:schemeClr val="lt1"/>
          </a:fontRef>
        </p:style>
        <p:txBody>
          <a:bodyPr anchor="ctr"/>
          <a:lstStyle/>
          <a:p>
            <a:pPr algn="ctr" fontAlgn="auto">
              <a:spcBef>
                <a:spcPts val="0"/>
              </a:spcBef>
              <a:spcAft>
                <a:spcPts val="0"/>
              </a:spcAft>
              <a:defRPr/>
            </a:pPr>
            <a:r>
              <a:rPr lang="es-VE" b="1" dirty="0">
                <a:solidFill>
                  <a:schemeClr val="bg1"/>
                </a:solidFill>
              </a:rPr>
              <a:t>Grupo 2</a:t>
            </a:r>
          </a:p>
          <a:p>
            <a:pPr algn="ctr" fontAlgn="auto">
              <a:spcBef>
                <a:spcPts val="0"/>
              </a:spcBef>
              <a:spcAft>
                <a:spcPts val="0"/>
              </a:spcAft>
              <a:defRPr/>
            </a:pPr>
            <a:r>
              <a:rPr lang="es-VE" b="1" dirty="0">
                <a:solidFill>
                  <a:schemeClr val="bg1"/>
                </a:solidFill>
              </a:rPr>
              <a:t> 67 pacientes</a:t>
            </a:r>
          </a:p>
          <a:p>
            <a:pPr algn="ctr" fontAlgn="auto">
              <a:spcBef>
                <a:spcPts val="0"/>
              </a:spcBef>
              <a:spcAft>
                <a:spcPts val="0"/>
              </a:spcAft>
              <a:defRPr/>
            </a:pPr>
            <a:r>
              <a:rPr lang="es-VE" b="1" dirty="0">
                <a:solidFill>
                  <a:schemeClr val="tx1"/>
                </a:solidFill>
              </a:rPr>
              <a:t>Acupuntura</a:t>
            </a:r>
          </a:p>
          <a:p>
            <a:pPr algn="ctr" fontAlgn="auto">
              <a:spcBef>
                <a:spcPts val="0"/>
              </a:spcBef>
              <a:spcAft>
                <a:spcPts val="0"/>
              </a:spcAft>
              <a:defRPr/>
            </a:pPr>
            <a:r>
              <a:rPr lang="es-VE" b="1" dirty="0">
                <a:solidFill>
                  <a:schemeClr val="tx1"/>
                </a:solidFill>
              </a:rPr>
              <a:t>10 m previo a la TE</a:t>
            </a:r>
            <a:endParaRPr lang="es-VE" b="1" dirty="0">
              <a:solidFill>
                <a:schemeClr val="tx1"/>
              </a:solidFill>
            </a:endParaRPr>
          </a:p>
        </p:txBody>
      </p:sp>
      <p:sp>
        <p:nvSpPr>
          <p:cNvPr id="8" name="7 Rectángulo redondeado"/>
          <p:cNvSpPr/>
          <p:nvPr/>
        </p:nvSpPr>
        <p:spPr>
          <a:xfrm>
            <a:off x="179511" y="2381162"/>
            <a:ext cx="2448272" cy="1224136"/>
          </a:xfrm>
          <a:prstGeom prst="roundRect">
            <a:avLst/>
          </a:prstGeom>
        </p:spPr>
        <p:style>
          <a:lnRef idx="0">
            <a:schemeClr val="accent1"/>
          </a:lnRef>
          <a:fillRef idx="3">
            <a:schemeClr val="accent1"/>
          </a:fillRef>
          <a:effectRef idx="3">
            <a:schemeClr val="accent1"/>
          </a:effectRef>
          <a:fontRef idx="minor">
            <a:schemeClr val="lt1"/>
          </a:fontRef>
        </p:style>
        <p:txBody>
          <a:bodyPr anchor="ctr"/>
          <a:lstStyle/>
          <a:p>
            <a:pPr algn="ctr" fontAlgn="auto">
              <a:spcBef>
                <a:spcPts val="0"/>
              </a:spcBef>
              <a:spcAft>
                <a:spcPts val="0"/>
              </a:spcAft>
              <a:defRPr/>
            </a:pPr>
            <a:r>
              <a:rPr lang="es-VE" b="1" dirty="0">
                <a:solidFill>
                  <a:schemeClr val="bg1"/>
                </a:solidFill>
              </a:rPr>
              <a:t>Grupo 1</a:t>
            </a:r>
          </a:p>
          <a:p>
            <a:pPr algn="ctr" fontAlgn="auto">
              <a:spcBef>
                <a:spcPts val="0"/>
              </a:spcBef>
              <a:spcAft>
                <a:spcPts val="0"/>
              </a:spcAft>
              <a:defRPr/>
            </a:pPr>
            <a:r>
              <a:rPr lang="es-VE" b="1" dirty="0">
                <a:solidFill>
                  <a:schemeClr val="bg1"/>
                </a:solidFill>
              </a:rPr>
              <a:t>48 pacientes</a:t>
            </a:r>
          </a:p>
          <a:p>
            <a:pPr algn="ctr" fontAlgn="auto">
              <a:spcBef>
                <a:spcPts val="0"/>
              </a:spcBef>
              <a:spcAft>
                <a:spcPts val="0"/>
              </a:spcAft>
              <a:defRPr/>
            </a:pPr>
            <a:r>
              <a:rPr lang="es-VE" b="1" dirty="0" err="1">
                <a:solidFill>
                  <a:schemeClr val="tx1"/>
                </a:solidFill>
              </a:rPr>
              <a:t>Diazepam</a:t>
            </a:r>
            <a:r>
              <a:rPr lang="es-VE" b="1" dirty="0">
                <a:solidFill>
                  <a:schemeClr val="tx1"/>
                </a:solidFill>
              </a:rPr>
              <a:t> 5 mg VO </a:t>
            </a:r>
          </a:p>
          <a:p>
            <a:pPr algn="ctr" fontAlgn="auto">
              <a:spcBef>
                <a:spcPts val="0"/>
              </a:spcBef>
              <a:spcAft>
                <a:spcPts val="0"/>
              </a:spcAft>
              <a:defRPr/>
            </a:pPr>
            <a:r>
              <a:rPr lang="es-VE" b="1" dirty="0">
                <a:solidFill>
                  <a:schemeClr val="tx1"/>
                </a:solidFill>
              </a:rPr>
              <a:t>30 m previo a la TE</a:t>
            </a:r>
            <a:endParaRPr lang="es-VE" b="1" dirty="0">
              <a:solidFill>
                <a:schemeClr val="tx1"/>
              </a:solidFill>
            </a:endParaRPr>
          </a:p>
        </p:txBody>
      </p:sp>
      <p:sp>
        <p:nvSpPr>
          <p:cNvPr id="9" name="8 Rectángulo redondeado"/>
          <p:cNvSpPr/>
          <p:nvPr/>
        </p:nvSpPr>
        <p:spPr>
          <a:xfrm>
            <a:off x="4716016" y="3933056"/>
            <a:ext cx="2448272" cy="1224136"/>
          </a:xfrm>
          <a:prstGeom prst="roundRect">
            <a:avLst/>
          </a:prstGeom>
        </p:spPr>
        <p:style>
          <a:lnRef idx="0">
            <a:schemeClr val="accent1"/>
          </a:lnRef>
          <a:fillRef idx="3">
            <a:schemeClr val="accent1"/>
          </a:fillRef>
          <a:effectRef idx="3">
            <a:schemeClr val="accent1"/>
          </a:effectRef>
          <a:fontRef idx="minor">
            <a:schemeClr val="lt1"/>
          </a:fontRef>
        </p:style>
        <p:txBody>
          <a:bodyPr anchor="ctr"/>
          <a:lstStyle/>
          <a:p>
            <a:pPr algn="ctr" fontAlgn="auto">
              <a:spcBef>
                <a:spcPts val="0"/>
              </a:spcBef>
              <a:spcAft>
                <a:spcPts val="0"/>
              </a:spcAft>
              <a:defRPr/>
            </a:pPr>
            <a:r>
              <a:rPr lang="es-VE" b="1" dirty="0">
                <a:solidFill>
                  <a:schemeClr val="bg1"/>
                </a:solidFill>
              </a:rPr>
              <a:t>Grupo 3</a:t>
            </a:r>
          </a:p>
          <a:p>
            <a:pPr algn="ctr" fontAlgn="auto">
              <a:spcBef>
                <a:spcPts val="0"/>
              </a:spcBef>
              <a:spcAft>
                <a:spcPts val="0"/>
              </a:spcAft>
              <a:defRPr/>
            </a:pPr>
            <a:r>
              <a:rPr lang="es-VE" b="1" dirty="0">
                <a:solidFill>
                  <a:schemeClr val="bg1"/>
                </a:solidFill>
              </a:rPr>
              <a:t> 15 pacientes</a:t>
            </a:r>
          </a:p>
          <a:p>
            <a:pPr algn="ctr" fontAlgn="auto">
              <a:spcBef>
                <a:spcPts val="0"/>
              </a:spcBef>
              <a:spcAft>
                <a:spcPts val="0"/>
              </a:spcAft>
              <a:defRPr/>
            </a:pPr>
            <a:r>
              <a:rPr lang="es-VE" b="1" dirty="0">
                <a:solidFill>
                  <a:schemeClr val="tx1"/>
                </a:solidFill>
              </a:rPr>
              <a:t>Anestesia total IV durante TE</a:t>
            </a:r>
            <a:endParaRPr lang="es-VE" b="1" dirty="0">
              <a:solidFill>
                <a:schemeClr val="tx1"/>
              </a:solidFill>
            </a:endParaRPr>
          </a:p>
        </p:txBody>
      </p:sp>
      <p:sp>
        <p:nvSpPr>
          <p:cNvPr id="10" name="9 Rectángulo redondeado"/>
          <p:cNvSpPr/>
          <p:nvPr/>
        </p:nvSpPr>
        <p:spPr>
          <a:xfrm>
            <a:off x="6516216" y="2420888"/>
            <a:ext cx="2448272" cy="1224136"/>
          </a:xfrm>
          <a:prstGeom prst="roundRect">
            <a:avLst/>
          </a:prstGeom>
        </p:spPr>
        <p:style>
          <a:lnRef idx="0">
            <a:schemeClr val="accent5"/>
          </a:lnRef>
          <a:fillRef idx="3">
            <a:schemeClr val="accent5"/>
          </a:fillRef>
          <a:effectRef idx="3">
            <a:schemeClr val="accent5"/>
          </a:effectRef>
          <a:fontRef idx="minor">
            <a:schemeClr val="lt1"/>
          </a:fontRef>
        </p:style>
        <p:txBody>
          <a:bodyPr anchor="ctr"/>
          <a:lstStyle/>
          <a:p>
            <a:pPr algn="ctr" fontAlgn="auto">
              <a:spcBef>
                <a:spcPts val="0"/>
              </a:spcBef>
              <a:spcAft>
                <a:spcPts val="0"/>
              </a:spcAft>
              <a:defRPr/>
            </a:pPr>
            <a:r>
              <a:rPr lang="es-VE" b="1" dirty="0">
                <a:solidFill>
                  <a:schemeClr val="bg1"/>
                </a:solidFill>
              </a:rPr>
              <a:t>Grupo 4</a:t>
            </a:r>
          </a:p>
          <a:p>
            <a:pPr algn="ctr" fontAlgn="auto">
              <a:spcBef>
                <a:spcPts val="0"/>
              </a:spcBef>
              <a:spcAft>
                <a:spcPts val="0"/>
              </a:spcAft>
              <a:defRPr/>
            </a:pPr>
            <a:r>
              <a:rPr lang="es-VE" b="1" dirty="0">
                <a:solidFill>
                  <a:schemeClr val="bg1"/>
                </a:solidFill>
              </a:rPr>
              <a:t>74 pacientes</a:t>
            </a:r>
          </a:p>
          <a:p>
            <a:pPr algn="ctr" fontAlgn="auto">
              <a:spcBef>
                <a:spcPts val="0"/>
              </a:spcBef>
              <a:spcAft>
                <a:spcPts val="0"/>
              </a:spcAft>
              <a:defRPr/>
            </a:pPr>
            <a:r>
              <a:rPr lang="es-VE" b="1" dirty="0">
                <a:solidFill>
                  <a:schemeClr val="tx1"/>
                </a:solidFill>
              </a:rPr>
              <a:t>Control</a:t>
            </a:r>
            <a:endParaRPr lang="es-VE" b="1" dirty="0">
              <a:solidFill>
                <a:schemeClr val="tx1"/>
              </a:solidFill>
            </a:endParaRPr>
          </a:p>
        </p:txBody>
      </p:sp>
      <p:sp>
        <p:nvSpPr>
          <p:cNvPr id="12" name="AutoShape 160"/>
          <p:cNvSpPr>
            <a:spLocks noChangeArrowheads="1"/>
          </p:cNvSpPr>
          <p:nvPr/>
        </p:nvSpPr>
        <p:spPr bwMode="auto">
          <a:xfrm>
            <a:off x="179388" y="233363"/>
            <a:ext cx="8677275" cy="890587"/>
          </a:xfrm>
          <a:prstGeom prst="flowChartAlternateProcess">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fontAlgn="auto">
              <a:spcBef>
                <a:spcPts val="0"/>
              </a:spcBef>
              <a:spcAft>
                <a:spcPts val="0"/>
              </a:spcAft>
              <a:defRPr/>
            </a:pPr>
            <a:endParaRPr lang="es-ES" sz="2800" b="1" dirty="0">
              <a:solidFill>
                <a:srgbClr val="FF0000"/>
              </a:solidFill>
              <a:effectLst>
                <a:outerShdw blurRad="38100" dist="38100" dir="2700000" algn="tl">
                  <a:srgbClr val="000000">
                    <a:alpha val="43137"/>
                  </a:srgbClr>
                </a:outerShdw>
              </a:effectLst>
              <a:latin typeface="Century Gothic" pitchFamily="34" charset="0"/>
            </a:endParaRPr>
          </a:p>
          <a:p>
            <a:pPr algn="ctr" fontAlgn="auto">
              <a:spcBef>
                <a:spcPts val="0"/>
              </a:spcBef>
              <a:spcAft>
                <a:spcPts val="0"/>
              </a:spcAft>
              <a:defRPr/>
            </a:pPr>
            <a:r>
              <a:rPr lang="es-ES" sz="3200" b="1" dirty="0">
                <a:solidFill>
                  <a:srgbClr val="FF0000"/>
                </a:solidFill>
                <a:effectLst>
                  <a:outerShdw blurRad="38100" dist="38100" dir="2700000" algn="tl">
                    <a:srgbClr val="000000">
                      <a:alpha val="43137"/>
                    </a:srgbClr>
                  </a:outerShdw>
                </a:effectLst>
                <a:latin typeface="Century Gothic" pitchFamily="34" charset="0"/>
              </a:rPr>
              <a:t>MATERIALES Y MÉTODOS</a:t>
            </a:r>
          </a:p>
          <a:p>
            <a:pPr algn="ctr" fontAlgn="auto">
              <a:spcBef>
                <a:spcPts val="0"/>
              </a:spcBef>
              <a:spcAft>
                <a:spcPts val="0"/>
              </a:spcAft>
              <a:defRPr/>
            </a:pPr>
            <a:endParaRPr lang="es-ES" sz="3200" b="1" dirty="0">
              <a:solidFill>
                <a:srgbClr val="FF0000"/>
              </a:solidFill>
              <a:effectLst>
                <a:outerShdw blurRad="38100" dist="38100" dir="2700000" algn="tl">
                  <a:srgbClr val="000000">
                    <a:alpha val="43137"/>
                  </a:srgbClr>
                </a:outerShdw>
              </a:effectLst>
              <a:latin typeface="Century Gothic" pitchFamily="34" charset="0"/>
            </a:endParaRPr>
          </a:p>
        </p:txBody>
      </p:sp>
      <p:sp>
        <p:nvSpPr>
          <p:cNvPr id="13" name="12 Flecha doblada"/>
          <p:cNvSpPr/>
          <p:nvPr/>
        </p:nvSpPr>
        <p:spPr>
          <a:xfrm rot="16200000" flipH="1">
            <a:off x="2471738" y="1670050"/>
            <a:ext cx="982662" cy="1201738"/>
          </a:xfrm>
          <a:prstGeom prst="bentArrow">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VE">
              <a:solidFill>
                <a:schemeClr val="tx1"/>
              </a:solidFill>
            </a:endParaRPr>
          </a:p>
        </p:txBody>
      </p:sp>
      <p:sp>
        <p:nvSpPr>
          <p:cNvPr id="14" name="13 Flecha doblada"/>
          <p:cNvSpPr/>
          <p:nvPr/>
        </p:nvSpPr>
        <p:spPr>
          <a:xfrm rot="5400000">
            <a:off x="5436394" y="3088482"/>
            <a:ext cx="977900" cy="868362"/>
          </a:xfrm>
          <a:prstGeom prst="bentArrow">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VE">
              <a:solidFill>
                <a:schemeClr val="tx1"/>
              </a:solidFill>
            </a:endParaRPr>
          </a:p>
        </p:txBody>
      </p:sp>
      <p:sp>
        <p:nvSpPr>
          <p:cNvPr id="18" name="17 Flecha doblada"/>
          <p:cNvSpPr/>
          <p:nvPr/>
        </p:nvSpPr>
        <p:spPr>
          <a:xfrm rot="16200000" flipH="1" flipV="1">
            <a:off x="5881688" y="1758950"/>
            <a:ext cx="984250" cy="1012825"/>
          </a:xfrm>
          <a:prstGeom prst="bentArrow">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VE">
              <a:solidFill>
                <a:schemeClr val="tx1"/>
              </a:solidFill>
            </a:endParaRPr>
          </a:p>
        </p:txBody>
      </p:sp>
      <p:sp>
        <p:nvSpPr>
          <p:cNvPr id="19" name="18 Flecha doblada"/>
          <p:cNvSpPr/>
          <p:nvPr/>
        </p:nvSpPr>
        <p:spPr>
          <a:xfrm rot="16200000" flipH="1">
            <a:off x="2805906" y="3099595"/>
            <a:ext cx="949325" cy="874712"/>
          </a:xfrm>
          <a:prstGeom prst="bentArrow">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VE">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grpId="0" nodeType="clickEffect">
                                  <p:stCondLst>
                                    <p:cond delay="0"/>
                                  </p:stCondLst>
                                  <p:childTnLst>
                                    <p:animRot by="120000">
                                      <p:cBhvr>
                                        <p:cTn id="6" dur="100" fill="hold">
                                          <p:stCondLst>
                                            <p:cond delay="0"/>
                                          </p:stCondLst>
                                        </p:cTn>
                                        <p:tgtEl>
                                          <p:spTgt spid="4"/>
                                        </p:tgtEl>
                                        <p:attrNameLst>
                                          <p:attrName>r</p:attrName>
                                        </p:attrNameLst>
                                      </p:cBhvr>
                                    </p:animRot>
                                    <p:animRot by="-240000">
                                      <p:cBhvr>
                                        <p:cTn id="7" dur="200" fill="hold">
                                          <p:stCondLst>
                                            <p:cond delay="200"/>
                                          </p:stCondLst>
                                        </p:cTn>
                                        <p:tgtEl>
                                          <p:spTgt spid="4"/>
                                        </p:tgtEl>
                                        <p:attrNameLst>
                                          <p:attrName>r</p:attrName>
                                        </p:attrNameLst>
                                      </p:cBhvr>
                                    </p:animRot>
                                    <p:animRot by="240000">
                                      <p:cBhvr>
                                        <p:cTn id="8" dur="200" fill="hold">
                                          <p:stCondLst>
                                            <p:cond delay="400"/>
                                          </p:stCondLst>
                                        </p:cTn>
                                        <p:tgtEl>
                                          <p:spTgt spid="4"/>
                                        </p:tgtEl>
                                        <p:attrNameLst>
                                          <p:attrName>r</p:attrName>
                                        </p:attrNameLst>
                                      </p:cBhvr>
                                    </p:animRot>
                                    <p:animRot by="-240000">
                                      <p:cBhvr>
                                        <p:cTn id="9" dur="200" fill="hold">
                                          <p:stCondLst>
                                            <p:cond delay="600"/>
                                          </p:stCondLst>
                                        </p:cTn>
                                        <p:tgtEl>
                                          <p:spTgt spid="4"/>
                                        </p:tgtEl>
                                        <p:attrNameLst>
                                          <p:attrName>r</p:attrName>
                                        </p:attrNameLst>
                                      </p:cBhvr>
                                    </p:animRot>
                                    <p:animRot by="120000">
                                      <p:cBhvr>
                                        <p:cTn id="10" dur="200" fill="hold">
                                          <p:stCondLst>
                                            <p:cond delay="800"/>
                                          </p:stCondLst>
                                        </p:cTn>
                                        <p:tgtEl>
                                          <p:spTgt spid="4"/>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205038"/>
            <a:ext cx="8229600" cy="792162"/>
          </a:xfrm>
        </p:spPr>
        <p:style>
          <a:lnRef idx="1">
            <a:schemeClr val="accent5"/>
          </a:lnRef>
          <a:fillRef idx="2">
            <a:schemeClr val="accent5"/>
          </a:fillRef>
          <a:effectRef idx="1">
            <a:schemeClr val="accent5"/>
          </a:effectRef>
          <a:fontRef idx="minor">
            <a:schemeClr val="dk1"/>
          </a:fontRef>
        </p:style>
        <p:txBody>
          <a:bodyPr rtlCol="0">
            <a:normAutofit/>
          </a:bodyPr>
          <a:lstStyle/>
          <a:p>
            <a:pPr marL="0" indent="0" algn="ctr" fontAlgn="auto">
              <a:spcAft>
                <a:spcPts val="0"/>
              </a:spcAft>
              <a:buFont typeface="Arial" pitchFamily="34" charset="0"/>
              <a:buNone/>
              <a:defRPr/>
            </a:pPr>
            <a:r>
              <a:rPr lang="es-VE" sz="2800" dirty="0"/>
              <a:t>La percepción de la </a:t>
            </a:r>
            <a:r>
              <a:rPr lang="es-VE" b="1" dirty="0" smtClean="0"/>
              <a:t>ANSIEDAD</a:t>
            </a:r>
            <a:r>
              <a:rPr lang="es-VE" dirty="0" smtClean="0"/>
              <a:t> </a:t>
            </a:r>
            <a:r>
              <a:rPr lang="es-VE" sz="2800" dirty="0"/>
              <a:t>se clasifico </a:t>
            </a:r>
            <a:r>
              <a:rPr lang="es-VE" sz="2800" dirty="0" smtClean="0"/>
              <a:t>en:</a:t>
            </a:r>
          </a:p>
          <a:p>
            <a:pPr algn="ctr" fontAlgn="auto">
              <a:spcAft>
                <a:spcPts val="0"/>
              </a:spcAft>
              <a:buFont typeface="Arial" pitchFamily="34" charset="0"/>
              <a:buChar char="•"/>
              <a:defRPr/>
            </a:pPr>
            <a:endParaRPr lang="es-VE" dirty="0"/>
          </a:p>
        </p:txBody>
      </p:sp>
      <p:sp>
        <p:nvSpPr>
          <p:cNvPr id="6" name="AutoShape 160"/>
          <p:cNvSpPr>
            <a:spLocks noChangeArrowheads="1"/>
          </p:cNvSpPr>
          <p:nvPr/>
        </p:nvSpPr>
        <p:spPr bwMode="auto">
          <a:xfrm>
            <a:off x="323850" y="233363"/>
            <a:ext cx="8675688" cy="892175"/>
          </a:xfrm>
          <a:prstGeom prst="flowChartAlternateProcess">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fontAlgn="auto">
              <a:spcBef>
                <a:spcPts val="0"/>
              </a:spcBef>
              <a:spcAft>
                <a:spcPts val="0"/>
              </a:spcAft>
              <a:defRPr/>
            </a:pPr>
            <a:endParaRPr lang="es-ES" sz="2800" b="1" dirty="0">
              <a:solidFill>
                <a:srgbClr val="FF0000"/>
              </a:solidFill>
              <a:effectLst>
                <a:outerShdw blurRad="38100" dist="38100" dir="2700000" algn="tl">
                  <a:srgbClr val="000000">
                    <a:alpha val="43137"/>
                  </a:srgbClr>
                </a:outerShdw>
              </a:effectLst>
              <a:latin typeface="Century Gothic" pitchFamily="34" charset="0"/>
            </a:endParaRPr>
          </a:p>
          <a:p>
            <a:pPr algn="ctr" fontAlgn="auto">
              <a:spcBef>
                <a:spcPts val="0"/>
              </a:spcBef>
              <a:spcAft>
                <a:spcPts val="0"/>
              </a:spcAft>
              <a:defRPr/>
            </a:pPr>
            <a:r>
              <a:rPr lang="es-ES" sz="3200" b="1" dirty="0">
                <a:solidFill>
                  <a:srgbClr val="FF0000"/>
                </a:solidFill>
                <a:effectLst>
                  <a:outerShdw blurRad="38100" dist="38100" dir="2700000" algn="tl">
                    <a:srgbClr val="000000">
                      <a:alpha val="43137"/>
                    </a:srgbClr>
                  </a:outerShdw>
                </a:effectLst>
                <a:latin typeface="Century Gothic" pitchFamily="34" charset="0"/>
              </a:rPr>
              <a:t>MATERIALES Y MÉTODOS</a:t>
            </a:r>
          </a:p>
          <a:p>
            <a:pPr algn="ctr" fontAlgn="auto">
              <a:spcBef>
                <a:spcPts val="0"/>
              </a:spcBef>
              <a:spcAft>
                <a:spcPts val="0"/>
              </a:spcAft>
              <a:defRPr/>
            </a:pPr>
            <a:endParaRPr lang="es-ES" sz="3200" b="1" dirty="0">
              <a:solidFill>
                <a:srgbClr val="FF0000"/>
              </a:solidFill>
              <a:effectLst>
                <a:outerShdw blurRad="38100" dist="38100" dir="2700000" algn="tl">
                  <a:srgbClr val="000000">
                    <a:alpha val="43137"/>
                  </a:srgbClr>
                </a:outerShdw>
              </a:effectLst>
              <a:latin typeface="Century Gothic" pitchFamily="34" charset="0"/>
            </a:endParaRPr>
          </a:p>
        </p:txBody>
      </p:sp>
      <p:graphicFrame>
        <p:nvGraphicFramePr>
          <p:cNvPr id="4" name="3 Tabla"/>
          <p:cNvGraphicFramePr>
            <a:graphicFrameLocks noGrp="1"/>
          </p:cNvGraphicFramePr>
          <p:nvPr/>
        </p:nvGraphicFramePr>
        <p:xfrm>
          <a:off x="1524000" y="3573463"/>
          <a:ext cx="6096000" cy="2071687"/>
        </p:xfrm>
        <a:graphic>
          <a:graphicData uri="http://schemas.openxmlformats.org/drawingml/2006/table">
            <a:tbl>
              <a:tblPr firstRow="1" bandRow="1">
                <a:tableStyleId>{5C22544A-7EE6-4342-B048-85BDC9FD1C3A}</a:tableStyleId>
              </a:tblPr>
              <a:tblGrid>
                <a:gridCol w="3048000"/>
                <a:gridCol w="3048000"/>
              </a:tblGrid>
              <a:tr h="370840">
                <a:tc>
                  <a:txBody>
                    <a:bodyPr/>
                    <a:lstStyle/>
                    <a:p>
                      <a:pPr algn="ctr"/>
                      <a:r>
                        <a:rPr lang="es-VE" sz="2800" dirty="0" smtClean="0"/>
                        <a:t>EXCELENTE</a:t>
                      </a:r>
                      <a:endParaRPr lang="es-VE" sz="2800" dirty="0"/>
                    </a:p>
                  </a:txBody>
                  <a:tcPr/>
                </a:tc>
                <a:tc>
                  <a:txBody>
                    <a:bodyPr/>
                    <a:lstStyle/>
                    <a:p>
                      <a:pPr algn="ctr"/>
                      <a:r>
                        <a:rPr lang="es-VE" sz="2800" dirty="0" smtClean="0"/>
                        <a:t>7-8</a:t>
                      </a:r>
                      <a:endParaRPr lang="es-VE" sz="2800" dirty="0"/>
                    </a:p>
                  </a:txBody>
                  <a:tcPr/>
                </a:tc>
              </a:tr>
              <a:tr h="370840">
                <a:tc>
                  <a:txBody>
                    <a:bodyPr/>
                    <a:lstStyle/>
                    <a:p>
                      <a:pPr algn="ctr"/>
                      <a:r>
                        <a:rPr lang="es-VE" sz="2800" dirty="0" smtClean="0"/>
                        <a:t>BIEN</a:t>
                      </a:r>
                      <a:endParaRPr lang="es-VE" sz="2800" dirty="0"/>
                    </a:p>
                  </a:txBody>
                  <a:tcPr/>
                </a:tc>
                <a:tc>
                  <a:txBody>
                    <a:bodyPr/>
                    <a:lstStyle/>
                    <a:p>
                      <a:pPr algn="ctr"/>
                      <a:r>
                        <a:rPr lang="es-VE" sz="2800" dirty="0" smtClean="0"/>
                        <a:t>5-6</a:t>
                      </a:r>
                      <a:endParaRPr lang="es-VE" sz="2800" dirty="0"/>
                    </a:p>
                  </a:txBody>
                  <a:tcPr/>
                </a:tc>
              </a:tr>
              <a:tr h="370840">
                <a:tc>
                  <a:txBody>
                    <a:bodyPr/>
                    <a:lstStyle/>
                    <a:p>
                      <a:pPr algn="ctr"/>
                      <a:r>
                        <a:rPr lang="es-VE" sz="2800" dirty="0" smtClean="0"/>
                        <a:t>REGULAR</a:t>
                      </a:r>
                      <a:endParaRPr lang="es-VE" sz="2800" dirty="0"/>
                    </a:p>
                  </a:txBody>
                  <a:tcPr/>
                </a:tc>
                <a:tc>
                  <a:txBody>
                    <a:bodyPr/>
                    <a:lstStyle/>
                    <a:p>
                      <a:pPr algn="ctr"/>
                      <a:r>
                        <a:rPr lang="es-VE" sz="2800" dirty="0" smtClean="0"/>
                        <a:t>3-4</a:t>
                      </a:r>
                      <a:endParaRPr lang="es-VE" sz="2800" dirty="0"/>
                    </a:p>
                  </a:txBody>
                  <a:tcPr/>
                </a:tc>
              </a:tr>
              <a:tr h="370840">
                <a:tc>
                  <a:txBody>
                    <a:bodyPr/>
                    <a:lstStyle/>
                    <a:p>
                      <a:pPr algn="ctr"/>
                      <a:r>
                        <a:rPr lang="es-VE" sz="2800" dirty="0" smtClean="0"/>
                        <a:t>MAL</a:t>
                      </a:r>
                      <a:endParaRPr lang="es-VE" sz="2800" dirty="0"/>
                    </a:p>
                  </a:txBody>
                  <a:tcPr/>
                </a:tc>
                <a:tc>
                  <a:txBody>
                    <a:bodyPr/>
                    <a:lstStyle/>
                    <a:p>
                      <a:pPr algn="ctr"/>
                      <a:r>
                        <a:rPr lang="es-VE" sz="2800" dirty="0" smtClean="0"/>
                        <a:t>1-2</a:t>
                      </a:r>
                      <a:endParaRPr lang="es-VE" sz="2800" dirty="0"/>
                    </a:p>
                  </a:txBody>
                  <a:tcPr/>
                </a:tc>
              </a:tr>
            </a:tbl>
          </a:graphicData>
        </a:graphic>
      </p:graphicFrame>
    </p:spTree>
  </p:cSld>
  <p:clrMapOvr>
    <a:masterClrMapping/>
  </p:clrMapOvr>
  <p:transition>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50825" y="1844675"/>
            <a:ext cx="8785225" cy="4281488"/>
          </a:xfrm>
        </p:spPr>
        <p:style>
          <a:lnRef idx="1">
            <a:schemeClr val="accent5"/>
          </a:lnRef>
          <a:fillRef idx="2">
            <a:schemeClr val="accent5"/>
          </a:fillRef>
          <a:effectRef idx="1">
            <a:schemeClr val="accent5"/>
          </a:effectRef>
          <a:fontRef idx="minor">
            <a:schemeClr val="dk1"/>
          </a:fontRef>
        </p:style>
        <p:txBody>
          <a:bodyPr rtlCol="0">
            <a:normAutofit/>
          </a:bodyPr>
          <a:lstStyle/>
          <a:p>
            <a:pPr marL="0" indent="0" fontAlgn="t">
              <a:spcAft>
                <a:spcPts val="0"/>
              </a:spcAft>
              <a:buFont typeface="Arial" pitchFamily="34" charset="0"/>
              <a:buNone/>
              <a:defRPr/>
            </a:pPr>
            <a:endParaRPr lang="es-ES" sz="2800" b="1" dirty="0" smtClean="0"/>
          </a:p>
          <a:p>
            <a:pPr fontAlgn="t">
              <a:spcAft>
                <a:spcPts val="0"/>
              </a:spcAft>
              <a:buFont typeface="Arial" pitchFamily="34" charset="0"/>
              <a:buChar char="•"/>
              <a:defRPr/>
            </a:pPr>
            <a:r>
              <a:rPr lang="es-ES" sz="2800" b="1" dirty="0" smtClean="0"/>
              <a:t>Excelente 	Catéter limpio y &lt; 5 m</a:t>
            </a:r>
            <a:endParaRPr lang="es-VE" sz="2800" dirty="0"/>
          </a:p>
          <a:p>
            <a:pPr fontAlgn="t">
              <a:spcAft>
                <a:spcPts val="0"/>
              </a:spcAft>
              <a:buFont typeface="Arial" pitchFamily="34" charset="0"/>
              <a:buChar char="•"/>
              <a:defRPr/>
            </a:pPr>
            <a:r>
              <a:rPr lang="es-ES" sz="2800" b="1" dirty="0" smtClean="0"/>
              <a:t>Buena		Catéter con sólo moco &lt; 5 m</a:t>
            </a:r>
            <a:endParaRPr lang="es-VE" sz="2800" dirty="0" smtClean="0"/>
          </a:p>
          <a:p>
            <a:pPr fontAlgn="t">
              <a:spcAft>
                <a:spcPts val="0"/>
              </a:spcAft>
              <a:buFont typeface="Arial" pitchFamily="34" charset="0"/>
              <a:buChar char="•"/>
              <a:defRPr/>
            </a:pPr>
            <a:r>
              <a:rPr lang="es-ES" sz="2800" b="1" dirty="0" smtClean="0"/>
              <a:t>Mala		Catéter con sangre y/o moco &gt; 5 m</a:t>
            </a:r>
            <a:endParaRPr lang="es-VE" sz="2800" dirty="0" smtClean="0"/>
          </a:p>
          <a:p>
            <a:pPr fontAlgn="t">
              <a:spcAft>
                <a:spcPts val="0"/>
              </a:spcAft>
              <a:buFont typeface="Arial" pitchFamily="34" charset="0"/>
              <a:buChar char="•"/>
              <a:defRPr/>
            </a:pPr>
            <a:r>
              <a:rPr lang="es-ES" sz="2800" b="1" dirty="0" smtClean="0"/>
              <a:t>Difícil		</a:t>
            </a:r>
            <a:r>
              <a:rPr lang="es-VE" sz="2800" b="1" dirty="0" smtClean="0"/>
              <a:t>Cualquiera de las anterior y &gt; 10 m</a:t>
            </a:r>
            <a:endParaRPr lang="es-VE" sz="2800" dirty="0" smtClean="0"/>
          </a:p>
          <a:p>
            <a:pPr fontAlgn="t">
              <a:spcAft>
                <a:spcPts val="0"/>
              </a:spcAft>
              <a:buFont typeface="Arial" pitchFamily="34" charset="0"/>
              <a:buChar char="•"/>
              <a:defRPr/>
            </a:pPr>
            <a:endParaRPr lang="es-VE" dirty="0" smtClean="0"/>
          </a:p>
          <a:p>
            <a:pPr marL="0" indent="0" fontAlgn="t">
              <a:spcAft>
                <a:spcPts val="0"/>
              </a:spcAft>
              <a:buFont typeface="Arial" pitchFamily="34" charset="0"/>
              <a:buNone/>
              <a:defRPr/>
            </a:pPr>
            <a:endParaRPr lang="es-VE" dirty="0" smtClean="0"/>
          </a:p>
          <a:p>
            <a:pPr fontAlgn="auto">
              <a:spcAft>
                <a:spcPts val="0"/>
              </a:spcAft>
              <a:buFont typeface="Arial" pitchFamily="34" charset="0"/>
              <a:buChar char="•"/>
              <a:defRPr/>
            </a:pPr>
            <a:endParaRPr lang="es-VE" dirty="0"/>
          </a:p>
        </p:txBody>
      </p:sp>
      <p:sp>
        <p:nvSpPr>
          <p:cNvPr id="4" name="AutoShape 160"/>
          <p:cNvSpPr>
            <a:spLocks noChangeArrowheads="1"/>
          </p:cNvSpPr>
          <p:nvPr/>
        </p:nvSpPr>
        <p:spPr bwMode="auto">
          <a:xfrm>
            <a:off x="323850" y="233363"/>
            <a:ext cx="8675688" cy="892175"/>
          </a:xfrm>
          <a:prstGeom prst="flowChartAlternateProcess">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fontAlgn="auto">
              <a:spcBef>
                <a:spcPts val="0"/>
              </a:spcBef>
              <a:spcAft>
                <a:spcPts val="0"/>
              </a:spcAft>
              <a:defRPr/>
            </a:pPr>
            <a:endParaRPr lang="es-ES" sz="2800" b="1" dirty="0">
              <a:solidFill>
                <a:srgbClr val="FF0000"/>
              </a:solidFill>
              <a:effectLst>
                <a:outerShdw blurRad="38100" dist="38100" dir="2700000" algn="tl">
                  <a:srgbClr val="000000">
                    <a:alpha val="43137"/>
                  </a:srgbClr>
                </a:outerShdw>
              </a:effectLst>
              <a:latin typeface="Century Gothic" pitchFamily="34" charset="0"/>
            </a:endParaRPr>
          </a:p>
          <a:p>
            <a:pPr algn="ctr" fontAlgn="auto">
              <a:spcBef>
                <a:spcPts val="0"/>
              </a:spcBef>
              <a:spcAft>
                <a:spcPts val="0"/>
              </a:spcAft>
              <a:defRPr/>
            </a:pPr>
            <a:r>
              <a:rPr lang="es-ES" sz="3200" b="1" dirty="0">
                <a:solidFill>
                  <a:srgbClr val="FF0000"/>
                </a:solidFill>
                <a:effectLst>
                  <a:outerShdw blurRad="38100" dist="38100" dir="2700000" algn="tl">
                    <a:srgbClr val="000000">
                      <a:alpha val="43137"/>
                    </a:srgbClr>
                  </a:outerShdw>
                </a:effectLst>
                <a:latin typeface="Century Gothic" pitchFamily="34" charset="0"/>
              </a:rPr>
              <a:t>MATERIALES Y MÉTODOS</a:t>
            </a:r>
          </a:p>
          <a:p>
            <a:pPr algn="ctr" fontAlgn="auto">
              <a:spcBef>
                <a:spcPts val="0"/>
              </a:spcBef>
              <a:spcAft>
                <a:spcPts val="0"/>
              </a:spcAft>
              <a:defRPr/>
            </a:pPr>
            <a:endParaRPr lang="es-ES" sz="3200" b="1" dirty="0">
              <a:solidFill>
                <a:srgbClr val="FF0000"/>
              </a:solidFill>
              <a:effectLst>
                <a:outerShdw blurRad="38100" dist="38100" dir="2700000" algn="tl">
                  <a:srgbClr val="000000">
                    <a:alpha val="43137"/>
                  </a:srgbClr>
                </a:outerShdw>
              </a:effectLst>
              <a:latin typeface="Century Gothic" pitchFamily="34" charset="0"/>
            </a:endParaRPr>
          </a:p>
        </p:txBody>
      </p:sp>
    </p:spTree>
  </p:cSld>
  <p:clrMapOvr>
    <a:masterClrMapping/>
  </p:clrMapOvr>
  <p:transition>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Gráfico"/>
          <p:cNvGraphicFramePr/>
          <p:nvPr/>
        </p:nvGraphicFramePr>
        <p:xfrm>
          <a:off x="899592" y="1844824"/>
          <a:ext cx="6912768" cy="5013176"/>
        </p:xfrm>
        <a:graphic>
          <a:graphicData uri="http://schemas.openxmlformats.org/drawingml/2006/chart">
            <c:chart xmlns:c="http://schemas.openxmlformats.org/drawingml/2006/chart" xmlns:r="http://schemas.openxmlformats.org/officeDocument/2006/relationships" r:id="rId2"/>
          </a:graphicData>
        </a:graphic>
      </p:graphicFrame>
      <p:sp>
        <p:nvSpPr>
          <p:cNvPr id="7" name="AutoShape 160"/>
          <p:cNvSpPr>
            <a:spLocks noChangeArrowheads="1"/>
          </p:cNvSpPr>
          <p:nvPr/>
        </p:nvSpPr>
        <p:spPr bwMode="auto">
          <a:xfrm>
            <a:off x="250825" y="160338"/>
            <a:ext cx="8677275" cy="892175"/>
          </a:xfrm>
          <a:prstGeom prst="flowChartAlternateProcess">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fontAlgn="auto">
              <a:spcBef>
                <a:spcPts val="0"/>
              </a:spcBef>
              <a:spcAft>
                <a:spcPts val="0"/>
              </a:spcAft>
              <a:defRPr/>
            </a:pPr>
            <a:endParaRPr lang="es-ES" sz="2800" b="1" dirty="0">
              <a:solidFill>
                <a:srgbClr val="FF0000"/>
              </a:solidFill>
              <a:effectLst>
                <a:outerShdw blurRad="38100" dist="38100" dir="2700000" algn="tl">
                  <a:srgbClr val="000000">
                    <a:alpha val="43137"/>
                  </a:srgbClr>
                </a:outerShdw>
              </a:effectLst>
              <a:latin typeface="Century Gothic" pitchFamily="34" charset="0"/>
            </a:endParaRPr>
          </a:p>
          <a:p>
            <a:pPr algn="ctr" fontAlgn="auto">
              <a:spcBef>
                <a:spcPts val="0"/>
              </a:spcBef>
              <a:spcAft>
                <a:spcPts val="0"/>
              </a:spcAft>
              <a:defRPr/>
            </a:pPr>
            <a:r>
              <a:rPr lang="es-ES" sz="3200" b="1" dirty="0">
                <a:solidFill>
                  <a:srgbClr val="FF0000"/>
                </a:solidFill>
                <a:effectLst>
                  <a:outerShdw blurRad="38100" dist="38100" dir="2700000" algn="tl">
                    <a:srgbClr val="000000">
                      <a:alpha val="43137"/>
                    </a:srgbClr>
                  </a:outerShdw>
                </a:effectLst>
                <a:latin typeface="Century Gothic" pitchFamily="34" charset="0"/>
              </a:rPr>
              <a:t>RESULTADOS</a:t>
            </a:r>
          </a:p>
          <a:p>
            <a:pPr algn="ctr" fontAlgn="auto">
              <a:spcBef>
                <a:spcPts val="0"/>
              </a:spcBef>
              <a:spcAft>
                <a:spcPts val="0"/>
              </a:spcAft>
              <a:defRPr/>
            </a:pPr>
            <a:endParaRPr lang="es-ES" sz="3200" b="1" dirty="0">
              <a:solidFill>
                <a:srgbClr val="FF0000"/>
              </a:solidFill>
              <a:effectLst>
                <a:outerShdw blurRad="38100" dist="38100" dir="2700000" algn="tl">
                  <a:srgbClr val="000000">
                    <a:alpha val="43137"/>
                  </a:srgbClr>
                </a:outerShdw>
              </a:effectLst>
              <a:latin typeface="Century Gothic" pitchFamily="34" charset="0"/>
            </a:endParaRPr>
          </a:p>
        </p:txBody>
      </p:sp>
    </p:spTree>
  </p:cSld>
  <p:clrMapOvr>
    <a:masterClrMapping/>
  </p:clrMapOvr>
  <p:transition>
    <p:wedg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Gráfico"/>
          <p:cNvGraphicFramePr/>
          <p:nvPr/>
        </p:nvGraphicFramePr>
        <p:xfrm>
          <a:off x="179512" y="1484784"/>
          <a:ext cx="8712968" cy="4536504"/>
        </p:xfrm>
        <a:graphic>
          <a:graphicData uri="http://schemas.openxmlformats.org/drawingml/2006/chart">
            <c:chart xmlns:c="http://schemas.openxmlformats.org/drawingml/2006/chart" xmlns:r="http://schemas.openxmlformats.org/officeDocument/2006/relationships" r:id="rId2"/>
          </a:graphicData>
        </a:graphic>
      </p:graphicFrame>
      <p:sp>
        <p:nvSpPr>
          <p:cNvPr id="5" name="AutoShape 160"/>
          <p:cNvSpPr>
            <a:spLocks noChangeArrowheads="1"/>
          </p:cNvSpPr>
          <p:nvPr/>
        </p:nvSpPr>
        <p:spPr bwMode="auto">
          <a:xfrm>
            <a:off x="323850" y="233363"/>
            <a:ext cx="8675688" cy="892175"/>
          </a:xfrm>
          <a:prstGeom prst="flowChartAlternateProcess">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fontAlgn="auto">
              <a:spcBef>
                <a:spcPts val="0"/>
              </a:spcBef>
              <a:spcAft>
                <a:spcPts val="0"/>
              </a:spcAft>
              <a:defRPr/>
            </a:pPr>
            <a:endParaRPr lang="es-ES" sz="2800" b="1" dirty="0">
              <a:solidFill>
                <a:srgbClr val="FF0000"/>
              </a:solidFill>
              <a:effectLst>
                <a:outerShdw blurRad="38100" dist="38100" dir="2700000" algn="tl">
                  <a:srgbClr val="000000">
                    <a:alpha val="43137"/>
                  </a:srgbClr>
                </a:outerShdw>
              </a:effectLst>
              <a:latin typeface="Century Gothic" pitchFamily="34" charset="0"/>
            </a:endParaRPr>
          </a:p>
          <a:p>
            <a:pPr algn="ctr" fontAlgn="auto">
              <a:spcBef>
                <a:spcPts val="0"/>
              </a:spcBef>
              <a:spcAft>
                <a:spcPts val="0"/>
              </a:spcAft>
              <a:defRPr/>
            </a:pPr>
            <a:r>
              <a:rPr lang="es-ES" sz="3200" b="1" dirty="0">
                <a:solidFill>
                  <a:srgbClr val="FF0000"/>
                </a:solidFill>
                <a:effectLst>
                  <a:outerShdw blurRad="38100" dist="38100" dir="2700000" algn="tl">
                    <a:srgbClr val="000000">
                      <a:alpha val="43137"/>
                    </a:srgbClr>
                  </a:outerShdw>
                </a:effectLst>
                <a:latin typeface="Century Gothic" pitchFamily="34" charset="0"/>
              </a:rPr>
              <a:t>RESULTADOS</a:t>
            </a:r>
          </a:p>
          <a:p>
            <a:pPr algn="ctr" fontAlgn="auto">
              <a:spcBef>
                <a:spcPts val="0"/>
              </a:spcBef>
              <a:spcAft>
                <a:spcPts val="0"/>
              </a:spcAft>
              <a:defRPr/>
            </a:pPr>
            <a:endParaRPr lang="es-ES" sz="3200" b="1" dirty="0">
              <a:solidFill>
                <a:srgbClr val="FF0000"/>
              </a:solidFill>
              <a:effectLst>
                <a:outerShdw blurRad="38100" dist="38100" dir="2700000" algn="tl">
                  <a:srgbClr val="000000">
                    <a:alpha val="43137"/>
                  </a:srgbClr>
                </a:outerShdw>
              </a:effectLst>
              <a:latin typeface="Century Gothic" pitchFamily="34" charset="0"/>
            </a:endParaRPr>
          </a:p>
        </p:txBody>
      </p:sp>
    </p:spTree>
  </p:cSld>
  <p:clrMapOvr>
    <a:masterClrMapping/>
  </p:clrMapOvr>
  <p:transition>
    <p:zo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Marcador de contenido"/>
          <p:cNvGraphicFramePr>
            <a:graphicFrameLocks noGrp="1"/>
          </p:cNvGraphicFramePr>
          <p:nvPr>
            <p:ph idx="1"/>
          </p:nvPr>
        </p:nvGraphicFramePr>
        <p:xfrm>
          <a:off x="755650" y="1844675"/>
          <a:ext cx="7632700" cy="3817938"/>
        </p:xfrm>
        <a:graphic>
          <a:graphicData uri="http://schemas.openxmlformats.org/drawingml/2006/table">
            <a:tbl>
              <a:tblPr firstRow="1" firstCol="1" bandRow="1">
                <a:tableStyleId>{5C22544A-7EE6-4342-B048-85BDC9FD1C3A}</a:tableStyleId>
              </a:tblPr>
              <a:tblGrid>
                <a:gridCol w="1764145"/>
                <a:gridCol w="1308385"/>
                <a:gridCol w="1308385"/>
                <a:gridCol w="1217776"/>
                <a:gridCol w="1098173"/>
                <a:gridCol w="935983"/>
              </a:tblGrid>
              <a:tr h="663720">
                <a:tc gridSpan="6">
                  <a:txBody>
                    <a:bodyPr/>
                    <a:lstStyle/>
                    <a:p>
                      <a:pPr algn="ctr">
                        <a:lnSpc>
                          <a:spcPct val="115000"/>
                        </a:lnSpc>
                        <a:spcAft>
                          <a:spcPts val="0"/>
                        </a:spcAft>
                      </a:pPr>
                      <a:r>
                        <a:rPr lang="es-ES" sz="2000" dirty="0">
                          <a:effectLst>
                            <a:outerShdw blurRad="38100" dist="38100" dir="2700000" algn="tl">
                              <a:srgbClr val="000000">
                                <a:alpha val="43137"/>
                              </a:srgbClr>
                            </a:outerShdw>
                          </a:effectLst>
                        </a:rPr>
                        <a:t>Cuadro 1. Técnica de Alta Complejidad según Tratamiento en el momento de la transferencia embrionaria</a:t>
                      </a:r>
                      <a:endParaRPr lang="es-VE" sz="2000" dirty="0">
                        <a:effectLst>
                          <a:outerShdw blurRad="38100" dist="38100" dir="2700000" algn="tl">
                            <a:srgbClr val="000000">
                              <a:alpha val="43137"/>
                            </a:srgbClr>
                          </a:outerShdw>
                        </a:effectLst>
                        <a:latin typeface="Calibri"/>
                        <a:ea typeface="Calibri"/>
                        <a:cs typeface="Times New Roman"/>
                      </a:endParaRPr>
                    </a:p>
                  </a:txBody>
                  <a:tcPr marL="68580" marR="68580" marT="0" marB="0"/>
                </a:tc>
                <a:tc hMerge="1">
                  <a:txBody>
                    <a:bodyPr/>
                    <a:lstStyle/>
                    <a:p>
                      <a:endParaRPr lang="es-VE"/>
                    </a:p>
                  </a:txBody>
                  <a:tcPr/>
                </a:tc>
                <a:tc hMerge="1">
                  <a:txBody>
                    <a:bodyPr/>
                    <a:lstStyle/>
                    <a:p>
                      <a:endParaRPr lang="es-VE"/>
                    </a:p>
                  </a:txBody>
                  <a:tcPr/>
                </a:tc>
                <a:tc hMerge="1">
                  <a:txBody>
                    <a:bodyPr/>
                    <a:lstStyle/>
                    <a:p>
                      <a:endParaRPr lang="es-VE"/>
                    </a:p>
                  </a:txBody>
                  <a:tcPr/>
                </a:tc>
                <a:tc hMerge="1">
                  <a:txBody>
                    <a:bodyPr/>
                    <a:lstStyle/>
                    <a:p>
                      <a:endParaRPr lang="es-VE"/>
                    </a:p>
                  </a:txBody>
                  <a:tcPr/>
                </a:tc>
                <a:tc hMerge="1">
                  <a:txBody>
                    <a:bodyPr/>
                    <a:lstStyle/>
                    <a:p>
                      <a:endParaRPr lang="es-VE"/>
                    </a:p>
                  </a:txBody>
                  <a:tcPr/>
                </a:tc>
              </a:tr>
              <a:tr h="321848">
                <a:tc rowSpan="2">
                  <a:txBody>
                    <a:bodyPr/>
                    <a:lstStyle/>
                    <a:p>
                      <a:pPr algn="ctr">
                        <a:lnSpc>
                          <a:spcPct val="115000"/>
                        </a:lnSpc>
                        <a:spcAft>
                          <a:spcPts val="0"/>
                        </a:spcAft>
                      </a:pPr>
                      <a:r>
                        <a:rPr lang="es-ES" sz="2000" dirty="0">
                          <a:effectLst>
                            <a:outerShdw blurRad="38100" dist="38100" dir="2700000" algn="tl">
                              <a:srgbClr val="000000">
                                <a:alpha val="43137"/>
                              </a:srgbClr>
                            </a:outerShdw>
                          </a:effectLst>
                        </a:rPr>
                        <a:t>Técnica de alta complejidad</a:t>
                      </a:r>
                      <a:endParaRPr lang="es-VE" sz="2000" dirty="0">
                        <a:effectLst>
                          <a:outerShdw blurRad="38100" dist="38100" dir="2700000" algn="tl">
                            <a:srgbClr val="000000">
                              <a:alpha val="43137"/>
                            </a:srgbClr>
                          </a:outerShdw>
                        </a:effectLst>
                        <a:latin typeface="Calibri"/>
                        <a:ea typeface="Calibri"/>
                        <a:cs typeface="Times New Roman"/>
                      </a:endParaRPr>
                    </a:p>
                  </a:txBody>
                  <a:tcPr marL="68580" marR="68580" marT="0" marB="0"/>
                </a:tc>
                <a:tc gridSpan="4">
                  <a:txBody>
                    <a:bodyPr/>
                    <a:lstStyle/>
                    <a:p>
                      <a:pPr algn="ctr">
                        <a:lnSpc>
                          <a:spcPct val="115000"/>
                        </a:lnSpc>
                        <a:spcAft>
                          <a:spcPts val="0"/>
                        </a:spcAft>
                      </a:pPr>
                      <a:r>
                        <a:rPr lang="es-ES" sz="2000" dirty="0">
                          <a:effectLst/>
                        </a:rPr>
                        <a:t>Tratamiento</a:t>
                      </a:r>
                      <a:endParaRPr lang="es-VE" sz="2000" dirty="0">
                        <a:effectLst/>
                        <a:latin typeface="Calibri"/>
                        <a:ea typeface="Calibri"/>
                        <a:cs typeface="Times New Roman"/>
                      </a:endParaRPr>
                    </a:p>
                  </a:txBody>
                  <a:tcPr marL="68580" marR="68580" marT="0" marB="0"/>
                </a:tc>
                <a:tc hMerge="1">
                  <a:txBody>
                    <a:bodyPr/>
                    <a:lstStyle/>
                    <a:p>
                      <a:endParaRPr lang="es-VE"/>
                    </a:p>
                  </a:txBody>
                  <a:tcPr/>
                </a:tc>
                <a:tc hMerge="1">
                  <a:txBody>
                    <a:bodyPr/>
                    <a:lstStyle/>
                    <a:p>
                      <a:endParaRPr lang="es-VE"/>
                    </a:p>
                  </a:txBody>
                  <a:tcPr/>
                </a:tc>
                <a:tc hMerge="1">
                  <a:txBody>
                    <a:bodyPr/>
                    <a:lstStyle/>
                    <a:p>
                      <a:endParaRPr lang="es-VE"/>
                    </a:p>
                  </a:txBody>
                  <a:tcPr/>
                </a:tc>
                <a:tc rowSpan="2">
                  <a:txBody>
                    <a:bodyPr/>
                    <a:lstStyle/>
                    <a:p>
                      <a:pPr algn="ctr">
                        <a:lnSpc>
                          <a:spcPct val="115000"/>
                        </a:lnSpc>
                        <a:spcAft>
                          <a:spcPts val="0"/>
                        </a:spcAft>
                      </a:pPr>
                      <a:r>
                        <a:rPr lang="es-ES" sz="2000">
                          <a:effectLst/>
                        </a:rPr>
                        <a:t>Total</a:t>
                      </a:r>
                      <a:endParaRPr lang="es-VE" sz="2000">
                        <a:effectLst/>
                        <a:latin typeface="Calibri"/>
                        <a:ea typeface="Calibri"/>
                        <a:cs typeface="Times New Roman"/>
                      </a:endParaRPr>
                    </a:p>
                  </a:txBody>
                  <a:tcPr marL="68580" marR="68580" marT="0" marB="0"/>
                </a:tc>
              </a:tr>
              <a:tr h="663720">
                <a:tc vMerge="1">
                  <a:txBody>
                    <a:bodyPr/>
                    <a:lstStyle/>
                    <a:p>
                      <a:endParaRPr lang="es-VE"/>
                    </a:p>
                  </a:txBody>
                  <a:tcPr/>
                </a:tc>
                <a:tc>
                  <a:txBody>
                    <a:bodyPr/>
                    <a:lstStyle/>
                    <a:p>
                      <a:pPr algn="ctr">
                        <a:lnSpc>
                          <a:spcPct val="115000"/>
                        </a:lnSpc>
                        <a:spcAft>
                          <a:spcPts val="0"/>
                        </a:spcAft>
                      </a:pPr>
                      <a:r>
                        <a:rPr lang="es-ES" sz="1800" dirty="0" err="1">
                          <a:effectLst/>
                        </a:rPr>
                        <a:t>Diazepam</a:t>
                      </a:r>
                      <a:r>
                        <a:rPr lang="es-ES" sz="1800" dirty="0">
                          <a:effectLst/>
                        </a:rPr>
                        <a:t> 5 mg VO</a:t>
                      </a:r>
                      <a:endParaRPr lang="es-VE" sz="1800" b="1"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s-ES" sz="1800" dirty="0">
                          <a:effectLst/>
                        </a:rPr>
                        <a:t>Acupuntura</a:t>
                      </a:r>
                      <a:endParaRPr lang="es-VE" sz="1800" b="1"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s-ES" sz="1800" dirty="0">
                          <a:effectLst/>
                        </a:rPr>
                        <a:t>Anestesia</a:t>
                      </a:r>
                      <a:endParaRPr lang="es-VE" sz="1800" b="1"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s-ES" sz="1800" dirty="0">
                          <a:effectLst/>
                        </a:rPr>
                        <a:t>Control</a:t>
                      </a:r>
                      <a:endParaRPr lang="es-VE" sz="1800" b="1" dirty="0">
                        <a:effectLst/>
                        <a:latin typeface="Calibri"/>
                        <a:ea typeface="Calibri"/>
                        <a:cs typeface="Times New Roman"/>
                      </a:endParaRPr>
                    </a:p>
                  </a:txBody>
                  <a:tcPr marL="68580" marR="68580" marT="0" marB="0"/>
                </a:tc>
                <a:tc vMerge="1">
                  <a:txBody>
                    <a:bodyPr/>
                    <a:lstStyle/>
                    <a:p>
                      <a:endParaRPr lang="es-VE"/>
                    </a:p>
                  </a:txBody>
                  <a:tcPr/>
                </a:tc>
              </a:tr>
              <a:tr h="321848">
                <a:tc>
                  <a:txBody>
                    <a:bodyPr/>
                    <a:lstStyle/>
                    <a:p>
                      <a:pPr>
                        <a:lnSpc>
                          <a:spcPct val="115000"/>
                        </a:lnSpc>
                        <a:spcAft>
                          <a:spcPts val="0"/>
                        </a:spcAft>
                      </a:pPr>
                      <a:r>
                        <a:rPr lang="es-ES" sz="2000" dirty="0">
                          <a:effectLst>
                            <a:outerShdw blurRad="38100" dist="38100" dir="2700000" algn="tl">
                              <a:srgbClr val="000000">
                                <a:alpha val="43137"/>
                              </a:srgbClr>
                            </a:outerShdw>
                          </a:effectLst>
                        </a:rPr>
                        <a:t>TEC</a:t>
                      </a:r>
                      <a:endParaRPr lang="es-VE" sz="2000" dirty="0">
                        <a:effectLst>
                          <a:outerShdw blurRad="38100" dist="38100" dir="2700000" algn="tl">
                            <a:srgbClr val="000000">
                              <a:alpha val="43137"/>
                            </a:srgbClr>
                          </a:outerShdw>
                        </a:effectLst>
                        <a:latin typeface="Calibri"/>
                        <a:ea typeface="Calibri"/>
                        <a:cs typeface="Times New Roman"/>
                      </a:endParaRPr>
                    </a:p>
                  </a:txBody>
                  <a:tcPr marL="68580" marR="68580" marT="0" marB="0"/>
                </a:tc>
                <a:tc>
                  <a:txBody>
                    <a:bodyPr/>
                    <a:lstStyle/>
                    <a:p>
                      <a:pPr algn="ctr">
                        <a:lnSpc>
                          <a:spcPct val="115000"/>
                        </a:lnSpc>
                        <a:spcAft>
                          <a:spcPts val="0"/>
                        </a:spcAft>
                      </a:pPr>
                      <a:r>
                        <a:rPr lang="es-ES" sz="2000" dirty="0">
                          <a:effectLst/>
                        </a:rPr>
                        <a:t>5</a:t>
                      </a:r>
                      <a:endParaRPr lang="es-VE" sz="20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s-ES" sz="2000" dirty="0">
                          <a:effectLst/>
                        </a:rPr>
                        <a:t>6</a:t>
                      </a:r>
                      <a:endParaRPr lang="es-VE" sz="20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s-ES" sz="2000">
                          <a:effectLst/>
                        </a:rPr>
                        <a:t>0</a:t>
                      </a:r>
                      <a:endParaRPr lang="es-VE" sz="2000">
                        <a:effectLst/>
                        <a:latin typeface="Calibri"/>
                        <a:ea typeface="Calibri"/>
                        <a:cs typeface="Times New Roman"/>
                      </a:endParaRPr>
                    </a:p>
                  </a:txBody>
                  <a:tcPr marL="68580" marR="68580" marT="0" marB="0"/>
                </a:tc>
                <a:tc>
                  <a:txBody>
                    <a:bodyPr/>
                    <a:lstStyle/>
                    <a:p>
                      <a:pPr algn="ctr">
                        <a:lnSpc>
                          <a:spcPct val="115000"/>
                        </a:lnSpc>
                        <a:spcAft>
                          <a:spcPts val="0"/>
                        </a:spcAft>
                      </a:pPr>
                      <a:r>
                        <a:rPr lang="es-ES" sz="2000" dirty="0">
                          <a:effectLst/>
                        </a:rPr>
                        <a:t>4</a:t>
                      </a:r>
                      <a:endParaRPr lang="es-VE" sz="20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s-ES" sz="2000">
                          <a:effectLst/>
                        </a:rPr>
                        <a:t>15</a:t>
                      </a:r>
                      <a:endParaRPr lang="es-VE" sz="2000">
                        <a:effectLst/>
                        <a:latin typeface="Calibri"/>
                        <a:ea typeface="Calibri"/>
                        <a:cs typeface="Times New Roman"/>
                      </a:endParaRPr>
                    </a:p>
                  </a:txBody>
                  <a:tcPr marL="68580" marR="68580" marT="0" marB="0"/>
                </a:tc>
              </a:tr>
              <a:tr h="321848">
                <a:tc>
                  <a:txBody>
                    <a:bodyPr/>
                    <a:lstStyle/>
                    <a:p>
                      <a:pPr>
                        <a:lnSpc>
                          <a:spcPct val="115000"/>
                        </a:lnSpc>
                        <a:spcAft>
                          <a:spcPts val="0"/>
                        </a:spcAft>
                      </a:pPr>
                      <a:r>
                        <a:rPr lang="es-ES" sz="2000" dirty="0">
                          <a:effectLst>
                            <a:outerShdw blurRad="38100" dist="38100" dir="2700000" algn="tl">
                              <a:srgbClr val="000000">
                                <a:alpha val="43137"/>
                              </a:srgbClr>
                            </a:outerShdw>
                          </a:effectLst>
                        </a:rPr>
                        <a:t>ICSI</a:t>
                      </a:r>
                      <a:endParaRPr lang="es-VE" sz="2000" dirty="0">
                        <a:effectLst>
                          <a:outerShdw blurRad="38100" dist="38100" dir="2700000" algn="tl">
                            <a:srgbClr val="000000">
                              <a:alpha val="43137"/>
                            </a:srgbClr>
                          </a:outerShdw>
                        </a:effectLst>
                        <a:latin typeface="Calibri"/>
                        <a:ea typeface="Calibri"/>
                        <a:cs typeface="Times New Roman"/>
                      </a:endParaRPr>
                    </a:p>
                  </a:txBody>
                  <a:tcPr marL="68580" marR="68580" marT="0" marB="0"/>
                </a:tc>
                <a:tc>
                  <a:txBody>
                    <a:bodyPr/>
                    <a:lstStyle/>
                    <a:p>
                      <a:pPr algn="ctr">
                        <a:lnSpc>
                          <a:spcPct val="115000"/>
                        </a:lnSpc>
                        <a:spcAft>
                          <a:spcPts val="0"/>
                        </a:spcAft>
                      </a:pPr>
                      <a:r>
                        <a:rPr lang="es-ES" sz="2000" dirty="0">
                          <a:effectLst/>
                        </a:rPr>
                        <a:t>14</a:t>
                      </a:r>
                      <a:endParaRPr lang="es-VE" sz="20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s-ES" sz="2000" dirty="0">
                          <a:effectLst/>
                        </a:rPr>
                        <a:t>31</a:t>
                      </a:r>
                      <a:endParaRPr lang="es-VE" sz="20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s-ES" sz="2000" dirty="0">
                          <a:effectLst/>
                        </a:rPr>
                        <a:t>5</a:t>
                      </a:r>
                      <a:endParaRPr lang="es-VE" sz="20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s-ES" sz="2000" dirty="0">
                          <a:effectLst/>
                        </a:rPr>
                        <a:t>36</a:t>
                      </a:r>
                      <a:endParaRPr lang="es-VE" sz="20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s-ES" sz="2000" dirty="0">
                          <a:effectLst/>
                        </a:rPr>
                        <a:t>86</a:t>
                      </a:r>
                      <a:endParaRPr lang="es-VE" sz="2000" dirty="0">
                        <a:effectLst/>
                        <a:latin typeface="Calibri"/>
                        <a:ea typeface="Calibri"/>
                        <a:cs typeface="Times New Roman"/>
                      </a:endParaRPr>
                    </a:p>
                  </a:txBody>
                  <a:tcPr marL="68580" marR="68580" marT="0" marB="0"/>
                </a:tc>
              </a:tr>
              <a:tr h="321848">
                <a:tc>
                  <a:txBody>
                    <a:bodyPr/>
                    <a:lstStyle/>
                    <a:p>
                      <a:pPr>
                        <a:lnSpc>
                          <a:spcPct val="115000"/>
                        </a:lnSpc>
                        <a:spcAft>
                          <a:spcPts val="0"/>
                        </a:spcAft>
                      </a:pPr>
                      <a:r>
                        <a:rPr lang="es-ES" sz="2000" dirty="0">
                          <a:effectLst>
                            <a:outerShdw blurRad="38100" dist="38100" dir="2700000" algn="tl">
                              <a:srgbClr val="000000">
                                <a:alpha val="43137"/>
                              </a:srgbClr>
                            </a:outerShdw>
                          </a:effectLst>
                        </a:rPr>
                        <a:t>FIV</a:t>
                      </a:r>
                      <a:endParaRPr lang="es-VE" sz="2000" dirty="0">
                        <a:effectLst>
                          <a:outerShdw blurRad="38100" dist="38100" dir="2700000" algn="tl">
                            <a:srgbClr val="000000">
                              <a:alpha val="43137"/>
                            </a:srgbClr>
                          </a:outerShdw>
                        </a:effectLst>
                        <a:latin typeface="Calibri"/>
                        <a:ea typeface="Calibri"/>
                        <a:cs typeface="Times New Roman"/>
                      </a:endParaRPr>
                    </a:p>
                  </a:txBody>
                  <a:tcPr marL="68580" marR="68580" marT="0" marB="0"/>
                </a:tc>
                <a:tc>
                  <a:txBody>
                    <a:bodyPr/>
                    <a:lstStyle/>
                    <a:p>
                      <a:pPr algn="ctr">
                        <a:lnSpc>
                          <a:spcPct val="115000"/>
                        </a:lnSpc>
                        <a:spcAft>
                          <a:spcPts val="0"/>
                        </a:spcAft>
                      </a:pPr>
                      <a:r>
                        <a:rPr lang="es-ES" sz="2000" dirty="0">
                          <a:effectLst/>
                        </a:rPr>
                        <a:t>14</a:t>
                      </a:r>
                      <a:endParaRPr lang="es-VE" sz="20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s-ES" sz="2000" dirty="0">
                          <a:effectLst/>
                        </a:rPr>
                        <a:t>18</a:t>
                      </a:r>
                      <a:endParaRPr lang="es-VE" sz="20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s-ES" sz="2000">
                          <a:effectLst/>
                        </a:rPr>
                        <a:t>5</a:t>
                      </a:r>
                      <a:endParaRPr lang="es-VE" sz="2000">
                        <a:effectLst/>
                        <a:latin typeface="Calibri"/>
                        <a:ea typeface="Calibri"/>
                        <a:cs typeface="Times New Roman"/>
                      </a:endParaRPr>
                    </a:p>
                  </a:txBody>
                  <a:tcPr marL="68580" marR="68580" marT="0" marB="0"/>
                </a:tc>
                <a:tc>
                  <a:txBody>
                    <a:bodyPr/>
                    <a:lstStyle/>
                    <a:p>
                      <a:pPr algn="ctr">
                        <a:lnSpc>
                          <a:spcPct val="115000"/>
                        </a:lnSpc>
                        <a:spcAft>
                          <a:spcPts val="0"/>
                        </a:spcAft>
                      </a:pPr>
                      <a:r>
                        <a:rPr lang="es-ES" sz="2000">
                          <a:effectLst/>
                        </a:rPr>
                        <a:t>23</a:t>
                      </a:r>
                      <a:endParaRPr lang="es-VE" sz="2000">
                        <a:effectLst/>
                        <a:latin typeface="Calibri"/>
                        <a:ea typeface="Calibri"/>
                        <a:cs typeface="Times New Roman"/>
                      </a:endParaRPr>
                    </a:p>
                  </a:txBody>
                  <a:tcPr marL="68580" marR="68580" marT="0" marB="0"/>
                </a:tc>
                <a:tc>
                  <a:txBody>
                    <a:bodyPr/>
                    <a:lstStyle/>
                    <a:p>
                      <a:pPr algn="ctr">
                        <a:lnSpc>
                          <a:spcPct val="115000"/>
                        </a:lnSpc>
                        <a:spcAft>
                          <a:spcPts val="0"/>
                        </a:spcAft>
                      </a:pPr>
                      <a:r>
                        <a:rPr lang="es-ES" sz="2000" dirty="0">
                          <a:effectLst/>
                        </a:rPr>
                        <a:t>60</a:t>
                      </a:r>
                      <a:endParaRPr lang="es-VE" sz="2000" dirty="0">
                        <a:effectLst/>
                        <a:latin typeface="Calibri"/>
                        <a:ea typeface="Calibri"/>
                        <a:cs typeface="Times New Roman"/>
                      </a:endParaRPr>
                    </a:p>
                  </a:txBody>
                  <a:tcPr marL="68580" marR="68580" marT="0" marB="0"/>
                </a:tc>
              </a:tr>
              <a:tr h="663720">
                <a:tc>
                  <a:txBody>
                    <a:bodyPr/>
                    <a:lstStyle/>
                    <a:p>
                      <a:pPr>
                        <a:lnSpc>
                          <a:spcPct val="115000"/>
                        </a:lnSpc>
                        <a:spcAft>
                          <a:spcPts val="0"/>
                        </a:spcAft>
                      </a:pPr>
                      <a:r>
                        <a:rPr lang="es-ES" sz="2000" dirty="0">
                          <a:effectLst>
                            <a:outerShdw blurRad="38100" dist="38100" dir="2700000" algn="tl">
                              <a:srgbClr val="000000">
                                <a:alpha val="43137"/>
                              </a:srgbClr>
                            </a:outerShdw>
                          </a:effectLst>
                        </a:rPr>
                        <a:t>Programa especial</a:t>
                      </a:r>
                      <a:endParaRPr lang="es-VE" sz="2000" dirty="0">
                        <a:effectLst>
                          <a:outerShdw blurRad="38100" dist="38100" dir="2700000" algn="tl">
                            <a:srgbClr val="000000">
                              <a:alpha val="43137"/>
                            </a:srgbClr>
                          </a:outerShdw>
                        </a:effectLst>
                        <a:latin typeface="Calibri"/>
                        <a:ea typeface="Calibri"/>
                        <a:cs typeface="Times New Roman"/>
                      </a:endParaRPr>
                    </a:p>
                  </a:txBody>
                  <a:tcPr marL="68580" marR="68580" marT="0" marB="0"/>
                </a:tc>
                <a:tc>
                  <a:txBody>
                    <a:bodyPr/>
                    <a:lstStyle/>
                    <a:p>
                      <a:pPr algn="ctr">
                        <a:lnSpc>
                          <a:spcPct val="115000"/>
                        </a:lnSpc>
                        <a:spcAft>
                          <a:spcPts val="0"/>
                        </a:spcAft>
                      </a:pPr>
                      <a:r>
                        <a:rPr lang="es-ES" sz="2000" dirty="0">
                          <a:effectLst/>
                        </a:rPr>
                        <a:t>15</a:t>
                      </a:r>
                      <a:endParaRPr lang="es-VE" sz="20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s-ES" sz="2000" dirty="0">
                          <a:effectLst/>
                        </a:rPr>
                        <a:t>12</a:t>
                      </a:r>
                      <a:endParaRPr lang="es-VE" sz="20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s-ES" sz="2000" dirty="0">
                          <a:effectLst/>
                        </a:rPr>
                        <a:t>5</a:t>
                      </a:r>
                      <a:endParaRPr lang="es-VE" sz="20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s-ES" sz="2000">
                          <a:effectLst/>
                        </a:rPr>
                        <a:t>11</a:t>
                      </a:r>
                      <a:endParaRPr lang="es-VE" sz="2000">
                        <a:effectLst/>
                        <a:latin typeface="Calibri"/>
                        <a:ea typeface="Calibri"/>
                        <a:cs typeface="Times New Roman"/>
                      </a:endParaRPr>
                    </a:p>
                  </a:txBody>
                  <a:tcPr marL="68580" marR="68580" marT="0" marB="0"/>
                </a:tc>
                <a:tc>
                  <a:txBody>
                    <a:bodyPr/>
                    <a:lstStyle/>
                    <a:p>
                      <a:pPr algn="ctr">
                        <a:lnSpc>
                          <a:spcPct val="115000"/>
                        </a:lnSpc>
                        <a:spcAft>
                          <a:spcPts val="0"/>
                        </a:spcAft>
                      </a:pPr>
                      <a:r>
                        <a:rPr lang="es-ES" sz="2000" dirty="0">
                          <a:effectLst/>
                        </a:rPr>
                        <a:t>43</a:t>
                      </a:r>
                      <a:endParaRPr lang="es-VE" sz="2000" dirty="0">
                        <a:effectLst/>
                        <a:latin typeface="Calibri"/>
                        <a:ea typeface="Calibri"/>
                        <a:cs typeface="Times New Roman"/>
                      </a:endParaRPr>
                    </a:p>
                  </a:txBody>
                  <a:tcPr marL="68580" marR="68580" marT="0" marB="0"/>
                </a:tc>
              </a:tr>
              <a:tr h="321848">
                <a:tc>
                  <a:txBody>
                    <a:bodyPr/>
                    <a:lstStyle/>
                    <a:p>
                      <a:pPr>
                        <a:lnSpc>
                          <a:spcPct val="115000"/>
                        </a:lnSpc>
                        <a:spcAft>
                          <a:spcPts val="0"/>
                        </a:spcAft>
                      </a:pPr>
                      <a:r>
                        <a:rPr lang="es-ES" sz="2000" dirty="0">
                          <a:effectLst>
                            <a:outerShdw blurRad="38100" dist="38100" dir="2700000" algn="tl">
                              <a:srgbClr val="000000">
                                <a:alpha val="43137"/>
                              </a:srgbClr>
                            </a:outerShdw>
                          </a:effectLst>
                        </a:rPr>
                        <a:t>Total</a:t>
                      </a:r>
                      <a:endParaRPr lang="es-VE" sz="2000" dirty="0">
                        <a:effectLst>
                          <a:outerShdw blurRad="38100" dist="38100" dir="2700000" algn="tl">
                            <a:srgbClr val="000000">
                              <a:alpha val="43137"/>
                            </a:srgbClr>
                          </a:outerShdw>
                        </a:effectLst>
                        <a:latin typeface="Calibri"/>
                        <a:ea typeface="Calibri"/>
                        <a:cs typeface="Times New Roman"/>
                      </a:endParaRPr>
                    </a:p>
                  </a:txBody>
                  <a:tcPr marL="68580" marR="68580" marT="0" marB="0"/>
                </a:tc>
                <a:tc>
                  <a:txBody>
                    <a:bodyPr/>
                    <a:lstStyle/>
                    <a:p>
                      <a:pPr algn="ctr">
                        <a:lnSpc>
                          <a:spcPct val="115000"/>
                        </a:lnSpc>
                        <a:spcAft>
                          <a:spcPts val="0"/>
                        </a:spcAft>
                      </a:pPr>
                      <a:r>
                        <a:rPr lang="es-ES" sz="2000" dirty="0">
                          <a:effectLst/>
                        </a:rPr>
                        <a:t>48</a:t>
                      </a:r>
                      <a:endParaRPr lang="es-VE" sz="20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s-ES" sz="2000" dirty="0">
                          <a:effectLst/>
                        </a:rPr>
                        <a:t>67</a:t>
                      </a:r>
                      <a:endParaRPr lang="es-VE" sz="20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s-ES" sz="2000" dirty="0">
                          <a:effectLst/>
                        </a:rPr>
                        <a:t>15</a:t>
                      </a:r>
                      <a:endParaRPr lang="es-VE" sz="20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s-ES" sz="2000" dirty="0">
                          <a:effectLst/>
                        </a:rPr>
                        <a:t>74</a:t>
                      </a:r>
                      <a:endParaRPr lang="es-VE" sz="20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s-ES" sz="2000" dirty="0">
                          <a:effectLst/>
                        </a:rPr>
                        <a:t>204</a:t>
                      </a:r>
                      <a:endParaRPr lang="es-VE" sz="2000" dirty="0">
                        <a:effectLst/>
                        <a:latin typeface="Calibri"/>
                        <a:ea typeface="Calibri"/>
                        <a:cs typeface="Times New Roman"/>
                      </a:endParaRPr>
                    </a:p>
                  </a:txBody>
                  <a:tcPr marL="68580" marR="68580" marT="0" marB="0"/>
                </a:tc>
              </a:tr>
            </a:tbl>
          </a:graphicData>
        </a:graphic>
      </p:graphicFrame>
      <p:sp>
        <p:nvSpPr>
          <p:cNvPr id="6" name="AutoShape 160"/>
          <p:cNvSpPr>
            <a:spLocks noChangeArrowheads="1"/>
          </p:cNvSpPr>
          <p:nvPr/>
        </p:nvSpPr>
        <p:spPr bwMode="auto">
          <a:xfrm>
            <a:off x="323850" y="233363"/>
            <a:ext cx="8675688" cy="892175"/>
          </a:xfrm>
          <a:prstGeom prst="flowChartAlternateProcess">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pPr algn="ctr" fontAlgn="auto">
              <a:spcBef>
                <a:spcPts val="0"/>
              </a:spcBef>
              <a:spcAft>
                <a:spcPts val="0"/>
              </a:spcAft>
              <a:defRPr/>
            </a:pPr>
            <a:endParaRPr lang="es-ES" sz="2800" b="1" dirty="0">
              <a:solidFill>
                <a:srgbClr val="FF0000"/>
              </a:solidFill>
              <a:effectLst>
                <a:outerShdw blurRad="38100" dist="38100" dir="2700000" algn="tl">
                  <a:srgbClr val="000000">
                    <a:alpha val="43137"/>
                  </a:srgbClr>
                </a:outerShdw>
              </a:effectLst>
              <a:latin typeface="Century Gothic" pitchFamily="34" charset="0"/>
            </a:endParaRPr>
          </a:p>
          <a:p>
            <a:pPr algn="ctr" fontAlgn="auto">
              <a:spcBef>
                <a:spcPts val="0"/>
              </a:spcBef>
              <a:spcAft>
                <a:spcPts val="0"/>
              </a:spcAft>
              <a:defRPr/>
            </a:pPr>
            <a:r>
              <a:rPr lang="es-ES" sz="3200" b="1" dirty="0">
                <a:solidFill>
                  <a:srgbClr val="FF0000"/>
                </a:solidFill>
                <a:effectLst>
                  <a:outerShdw blurRad="38100" dist="38100" dir="2700000" algn="tl">
                    <a:srgbClr val="000000">
                      <a:alpha val="43137"/>
                    </a:srgbClr>
                  </a:outerShdw>
                </a:effectLst>
                <a:latin typeface="Century Gothic" pitchFamily="34" charset="0"/>
              </a:rPr>
              <a:t>RESULTADOS</a:t>
            </a:r>
          </a:p>
          <a:p>
            <a:pPr algn="ctr" fontAlgn="auto">
              <a:spcBef>
                <a:spcPts val="0"/>
              </a:spcBef>
              <a:spcAft>
                <a:spcPts val="0"/>
              </a:spcAft>
              <a:defRPr/>
            </a:pPr>
            <a:endParaRPr lang="es-ES" sz="3200" b="1" dirty="0">
              <a:solidFill>
                <a:srgbClr val="FF0000"/>
              </a:solidFill>
              <a:effectLst>
                <a:outerShdw blurRad="38100" dist="38100" dir="2700000" algn="tl">
                  <a:srgbClr val="000000">
                    <a:alpha val="43137"/>
                  </a:srgbClr>
                </a:outerShdw>
              </a:effectLst>
              <a:latin typeface="Century Gothic" pitchFamily="34" charset="0"/>
            </a:endParaRPr>
          </a:p>
        </p:txBody>
      </p:sp>
    </p:spTree>
  </p:cSld>
  <p:clrMapOvr>
    <a:masterClrMapping/>
  </p:clrMapOvr>
  <p:transition>
    <p:strips dir="ld"/>
  </p:transition>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261</TotalTime>
  <Words>1225</Words>
  <Application>Microsoft Office PowerPoint</Application>
  <PresentationFormat>Presentación en pantalla (4:3)</PresentationFormat>
  <Paragraphs>366</Paragraphs>
  <Slides>27</Slides>
  <Notes>2</Notes>
  <HiddenSlides>0</HiddenSlides>
  <MMClips>0</MMClips>
  <ScaleCrop>false</ScaleCrop>
  <HeadingPairs>
    <vt:vector size="6" baseType="variant">
      <vt:variant>
        <vt:lpstr>Fuentes usadas</vt:lpstr>
      </vt:variant>
      <vt:variant>
        <vt:i4>4</vt:i4>
      </vt:variant>
      <vt:variant>
        <vt:lpstr>Plantilla de diseño</vt:lpstr>
      </vt:variant>
      <vt:variant>
        <vt:i4>1</vt:i4>
      </vt:variant>
      <vt:variant>
        <vt:lpstr>Títulos de diapositiva</vt:lpstr>
      </vt:variant>
      <vt:variant>
        <vt:i4>27</vt:i4>
      </vt:variant>
    </vt:vector>
  </HeadingPairs>
  <TitlesOfParts>
    <vt:vector size="32" baseType="lpstr">
      <vt:lpstr>Calibri</vt:lpstr>
      <vt:lpstr>Arial</vt:lpstr>
      <vt:lpstr>Century Gothic</vt:lpstr>
      <vt:lpstr>Times New Roman</vt:lpstr>
      <vt:lpstr>Tema de Office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 DISCUSIÓN </vt:lpstr>
      <vt:lpstr>Diapositiva 20</vt:lpstr>
      <vt:lpstr> DISCUSIÓN </vt:lpstr>
      <vt:lpstr> DISCUSIÓN </vt:lpstr>
      <vt:lpstr> DISCUSIÓN </vt:lpstr>
      <vt:lpstr> DISCUSIÓN </vt:lpstr>
      <vt:lpstr> DISCUSIÓN </vt:lpstr>
      <vt:lpstr>Diapositiva 26</vt:lpstr>
      <vt:lpstr>Diapositiva 27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Valentín</dc:creator>
  <cp:lastModifiedBy>Monica M. Gil</cp:lastModifiedBy>
  <cp:revision>29</cp:revision>
  <dcterms:created xsi:type="dcterms:W3CDTF">2013-05-26T23:47:19Z</dcterms:created>
  <dcterms:modified xsi:type="dcterms:W3CDTF">2014-04-11T02:12:46Z</dcterms:modified>
</cp:coreProperties>
</file>